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71" r:id="rId5"/>
    <p:sldId id="259" r:id="rId6"/>
    <p:sldId id="260" r:id="rId7"/>
    <p:sldId id="261" r:id="rId8"/>
    <p:sldId id="262" r:id="rId9"/>
    <p:sldId id="263" r:id="rId10"/>
    <p:sldId id="264" r:id="rId11"/>
    <p:sldId id="272" r:id="rId12"/>
    <p:sldId id="273" r:id="rId13"/>
    <p:sldId id="274" r:id="rId14"/>
    <p:sldId id="281" r:id="rId15"/>
    <p:sldId id="275" r:id="rId16"/>
    <p:sldId id="276" r:id="rId17"/>
    <p:sldId id="277" r:id="rId18"/>
    <p:sldId id="282" r:id="rId19"/>
    <p:sldId id="278" r:id="rId20"/>
    <p:sldId id="283" r:id="rId21"/>
    <p:sldId id="279" r:id="rId22"/>
    <p:sldId id="284" r:id="rId23"/>
    <p:sldId id="280" r:id="rId24"/>
    <p:sldId id="285" r:id="rId25"/>
    <p:sldId id="268"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HK Grotesk Bold" panose="020B0604020202020204" charset="0"/>
      <p:regular r:id="rId36"/>
    </p:embeddedFont>
    <p:embeddedFont>
      <p:font typeface="HK Grotesk Medium"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C79BA-CBFA-4250-831C-B4452953A674}" type="datetimeFigureOut">
              <a:rPr lang="en-IN" smtClean="0"/>
              <a:t>05-12-2023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07F41-1CC6-400B-82CF-B447CF66490A}" type="slidenum">
              <a:rPr lang="en-IN" smtClean="0"/>
              <a:t>‹#›</a:t>
            </a:fld>
            <a:endParaRPr lang="en-IN"/>
          </a:p>
        </p:txBody>
      </p:sp>
    </p:spTree>
    <p:extLst>
      <p:ext uri="{BB962C8B-B14F-4D97-AF65-F5344CB8AC3E}">
        <p14:creationId xmlns:p14="http://schemas.microsoft.com/office/powerpoint/2010/main" val="26011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B07F41-1CC6-400B-82CF-B447CF66490A}" type="slidenum">
              <a:rPr lang="en-IN" smtClean="0"/>
              <a:t>5</a:t>
            </a:fld>
            <a:endParaRPr lang="en-IN"/>
          </a:p>
        </p:txBody>
      </p:sp>
    </p:spTree>
    <p:extLst>
      <p:ext uri="{BB962C8B-B14F-4D97-AF65-F5344CB8AC3E}">
        <p14:creationId xmlns:p14="http://schemas.microsoft.com/office/powerpoint/2010/main" val="1189579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B07F41-1CC6-400B-82CF-B447CF66490A}" type="slidenum">
              <a:rPr lang="en-IN" smtClean="0"/>
              <a:t>6</a:t>
            </a:fld>
            <a:endParaRPr lang="en-IN"/>
          </a:p>
        </p:txBody>
      </p:sp>
    </p:spTree>
    <p:extLst>
      <p:ext uri="{BB962C8B-B14F-4D97-AF65-F5344CB8AC3E}">
        <p14:creationId xmlns:p14="http://schemas.microsoft.com/office/powerpoint/2010/main" val="279042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B07F41-1CC6-400B-82CF-B447CF66490A}" type="slidenum">
              <a:rPr lang="en-IN" smtClean="0"/>
              <a:t>16</a:t>
            </a:fld>
            <a:endParaRPr lang="en-IN"/>
          </a:p>
        </p:txBody>
      </p:sp>
    </p:spTree>
    <p:extLst>
      <p:ext uri="{BB962C8B-B14F-4D97-AF65-F5344CB8AC3E}">
        <p14:creationId xmlns:p14="http://schemas.microsoft.com/office/powerpoint/2010/main" val="385129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802030" y="0"/>
            <a:ext cx="16485970" cy="7581900"/>
          </a:xfrm>
          <a:custGeom>
            <a:avLst/>
            <a:gdLst/>
            <a:ahLst/>
            <a:cxnLst/>
            <a:rect l="l" t="t" r="r" b="b"/>
            <a:pathLst>
              <a:path w="16485970" h="7581900">
                <a:moveTo>
                  <a:pt x="0" y="0"/>
                </a:moveTo>
                <a:lnTo>
                  <a:pt x="16485970" y="0"/>
                </a:lnTo>
                <a:lnTo>
                  <a:pt x="16485970" y="7581900"/>
                </a:lnTo>
                <a:lnTo>
                  <a:pt x="0" y="7581900"/>
                </a:lnTo>
                <a:lnTo>
                  <a:pt x="0" y="0"/>
                </a:lnTo>
                <a:close/>
              </a:path>
            </a:pathLst>
          </a:custGeom>
          <a:blipFill>
            <a:blip r:embed="rId2">
              <a:alphaModFix amt="61000"/>
            </a:blip>
            <a:stretch>
              <a:fillRect t="-37383" b="-37383"/>
            </a:stretch>
          </a:blipFill>
        </p:spPr>
        <p:txBody>
          <a:bodyPr/>
          <a:lstStyle/>
          <a:p>
            <a:endParaRPr lang="en-IN" dirty="0"/>
          </a:p>
        </p:txBody>
      </p:sp>
      <p:sp>
        <p:nvSpPr>
          <p:cNvPr id="3" name="AutoShape 3"/>
          <p:cNvSpPr/>
          <p:nvPr/>
        </p:nvSpPr>
        <p:spPr>
          <a:xfrm>
            <a:off x="17223649" y="1028700"/>
            <a:ext cx="35651" cy="1142120"/>
          </a:xfrm>
          <a:prstGeom prst="rect">
            <a:avLst/>
          </a:prstGeom>
          <a:solidFill>
            <a:srgbClr val="FFFFFF"/>
          </a:solidFill>
        </p:spPr>
        <p:txBody>
          <a:bodyPr/>
          <a:lstStyle/>
          <a:p>
            <a:endParaRPr lang="en-IN"/>
          </a:p>
        </p:txBody>
      </p:sp>
      <p:grpSp>
        <p:nvGrpSpPr>
          <p:cNvPr id="4" name="Group 4"/>
          <p:cNvGrpSpPr/>
          <p:nvPr/>
        </p:nvGrpSpPr>
        <p:grpSpPr>
          <a:xfrm>
            <a:off x="2960838" y="1866900"/>
            <a:ext cx="11704537" cy="4415047"/>
            <a:chOff x="0" y="228600"/>
            <a:chExt cx="15606049" cy="5062573"/>
          </a:xfrm>
        </p:grpSpPr>
        <p:sp>
          <p:nvSpPr>
            <p:cNvPr id="5" name="TextBox 5"/>
            <p:cNvSpPr txBox="1"/>
            <p:nvPr/>
          </p:nvSpPr>
          <p:spPr>
            <a:xfrm>
              <a:off x="0" y="228600"/>
              <a:ext cx="15606049" cy="3264107"/>
            </a:xfrm>
            <a:prstGeom prst="rect">
              <a:avLst/>
            </a:prstGeom>
          </p:spPr>
          <p:txBody>
            <a:bodyPr lIns="0" tIns="0" rIns="0" bIns="0" rtlCol="0" anchor="t">
              <a:spAutoFit/>
            </a:bodyPr>
            <a:lstStyle/>
            <a:p>
              <a:pPr>
                <a:lnSpc>
                  <a:spcPts val="10780"/>
                </a:lnSpc>
              </a:pPr>
              <a:r>
                <a:rPr lang="en-US" sz="11000" dirty="0">
                  <a:solidFill>
                    <a:schemeClr val="accent5">
                      <a:lumMod val="60000"/>
                      <a:lumOff val="40000"/>
                    </a:schemeClr>
                  </a:solidFill>
                  <a:latin typeface="Georgia" panose="02040502050405020303" pitchFamily="18" charset="0"/>
                </a:rPr>
                <a:t>Ad-Hoc Insights</a:t>
              </a:r>
            </a:p>
            <a:p>
              <a:pPr>
                <a:lnSpc>
                  <a:spcPts val="10780"/>
                </a:lnSpc>
              </a:pPr>
              <a:r>
                <a:rPr lang="en-US" sz="9600" dirty="0">
                  <a:solidFill>
                    <a:srgbClr val="FFFFFF"/>
                  </a:solidFill>
                  <a:latin typeface="Georgia" panose="02040502050405020303" pitchFamily="18" charset="0"/>
                </a:rPr>
                <a:t>Consumer Goods</a:t>
              </a:r>
              <a:endParaRPr lang="en-US" sz="11000" dirty="0">
                <a:solidFill>
                  <a:srgbClr val="FFFFFF"/>
                </a:solidFill>
                <a:latin typeface="Georgia" panose="02040502050405020303" pitchFamily="18" charset="0"/>
              </a:endParaRPr>
            </a:p>
          </p:txBody>
        </p:sp>
        <p:sp>
          <p:nvSpPr>
            <p:cNvPr id="6" name="TextBox 6"/>
            <p:cNvSpPr txBox="1"/>
            <p:nvPr/>
          </p:nvSpPr>
          <p:spPr>
            <a:xfrm>
              <a:off x="0" y="4765695"/>
              <a:ext cx="9179542" cy="525478"/>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Georgia" panose="02040502050405020303" pitchFamily="18" charset="0"/>
                </a:rPr>
                <a:t>Created &amp; Presented By Sayan Maitra</a:t>
              </a:r>
            </a:p>
          </p:txBody>
        </p:sp>
      </p:grpSp>
      <p:pic>
        <p:nvPicPr>
          <p:cNvPr id="8" name="Picture 7">
            <a:extLst>
              <a:ext uri="{FF2B5EF4-FFF2-40B4-BE49-F238E27FC236}">
                <a16:creationId xmlns:a16="http://schemas.microsoft.com/office/drawing/2014/main" id="{9EDF8260-4860-1EA2-E2BF-8AFAA667D068}"/>
              </a:ext>
            </a:extLst>
          </p:cNvPr>
          <p:cNvPicPr>
            <a:picLocks noChangeAspect="1"/>
          </p:cNvPicPr>
          <p:nvPr/>
        </p:nvPicPr>
        <p:blipFill>
          <a:blip r:embed="rId3"/>
          <a:stretch>
            <a:fillRect/>
          </a:stretch>
        </p:blipFill>
        <p:spPr>
          <a:xfrm>
            <a:off x="12268200" y="1028700"/>
            <a:ext cx="5742930" cy="6261135"/>
          </a:xfrm>
          <a:prstGeom prst="rect">
            <a:avLst/>
          </a:prstGeom>
        </p:spPr>
      </p:pic>
      <p:pic>
        <p:nvPicPr>
          <p:cNvPr id="10" name="Graphic 9">
            <a:extLst>
              <a:ext uri="{FF2B5EF4-FFF2-40B4-BE49-F238E27FC236}">
                <a16:creationId xmlns:a16="http://schemas.microsoft.com/office/drawing/2014/main" id="{23847FF8-E6EB-59F8-39FE-06DB4C8E0E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96200" y="8420100"/>
            <a:ext cx="1685925" cy="781050"/>
          </a:xfrm>
          <a:prstGeom prst="rect">
            <a:avLst/>
          </a:prstGeom>
        </p:spPr>
      </p:pic>
      <p:pic>
        <p:nvPicPr>
          <p:cNvPr id="12" name="Picture 11" descr="A logo with a black background&#10;&#10;Description automatically generated">
            <a:extLst>
              <a:ext uri="{FF2B5EF4-FFF2-40B4-BE49-F238E27FC236}">
                <a16:creationId xmlns:a16="http://schemas.microsoft.com/office/drawing/2014/main" id="{3A4E3556-B8C3-5856-8DB2-A4A7A51021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0112" y="8191500"/>
            <a:ext cx="1144871" cy="1009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9" name="Group 9"/>
          <p:cNvGrpSpPr/>
          <p:nvPr/>
        </p:nvGrpSpPr>
        <p:grpSpPr>
          <a:xfrm>
            <a:off x="-136071" y="1943101"/>
            <a:ext cx="9067799" cy="2124717"/>
            <a:chOff x="-382252" y="-375730"/>
            <a:chExt cx="16329063" cy="1723506"/>
          </a:xfrm>
        </p:grpSpPr>
        <p:sp>
          <p:nvSpPr>
            <p:cNvPr id="10" name="TextBox 10"/>
            <p:cNvSpPr txBox="1"/>
            <p:nvPr/>
          </p:nvSpPr>
          <p:spPr>
            <a:xfrm>
              <a:off x="-343047" y="489625"/>
              <a:ext cx="15986017" cy="858151"/>
            </a:xfrm>
            <a:prstGeom prst="rect">
              <a:avLst/>
            </a:prstGeom>
          </p:spPr>
          <p:txBody>
            <a:bodyPr wrap="square" lIns="0" tIns="0" rIns="0" bIns="0" rtlCol="0" anchor="t">
              <a:spAutoFit/>
            </a:bodyPr>
            <a:lstStyle/>
            <a:p>
              <a:pPr algn="ctr">
                <a:lnSpc>
                  <a:spcPts val="4200"/>
                </a:lnSpc>
                <a:spcBef>
                  <a:spcPct val="0"/>
                </a:spcBef>
              </a:pPr>
              <a:r>
                <a:rPr lang="en-US" sz="2800" dirty="0">
                  <a:solidFill>
                    <a:schemeClr val="bg1"/>
                  </a:solidFill>
                  <a:latin typeface="Georgia" panose="02040502050405020303" pitchFamily="18" charset="0"/>
                </a:rPr>
                <a:t> </a:t>
              </a:r>
              <a:r>
                <a:rPr lang="en-US" sz="2800" dirty="0" err="1">
                  <a:solidFill>
                    <a:schemeClr val="bg1"/>
                  </a:solidFill>
                  <a:latin typeface="Georgia" panose="02040502050405020303" pitchFamily="18" charset="0"/>
                </a:rPr>
                <a:t>Atliq</a:t>
              </a:r>
              <a:r>
                <a:rPr lang="en-US" sz="2800" dirty="0">
                  <a:solidFill>
                    <a:schemeClr val="bg1"/>
                  </a:solidFill>
                  <a:latin typeface="Georgia" panose="02040502050405020303" pitchFamily="18" charset="0"/>
                </a:rPr>
                <a:t> Exclusive has the most stores in APAC(8) region followed by 6 in EU and 2 in NA.</a:t>
              </a:r>
            </a:p>
          </p:txBody>
        </p:sp>
        <p:sp>
          <p:nvSpPr>
            <p:cNvPr id="11" name="TextBox 11"/>
            <p:cNvSpPr txBox="1"/>
            <p:nvPr/>
          </p:nvSpPr>
          <p:spPr>
            <a:xfrm>
              <a:off x="-382252" y="-375730"/>
              <a:ext cx="16329063" cy="456409"/>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grpSp>
      <p:pic>
        <p:nvPicPr>
          <p:cNvPr id="13" name="Picture 12" descr="A map of the world">
            <a:extLst>
              <a:ext uri="{FF2B5EF4-FFF2-40B4-BE49-F238E27FC236}">
                <a16:creationId xmlns:a16="http://schemas.microsoft.com/office/drawing/2014/main" id="{A6C39C1C-D39C-B306-A549-CEAAD74E6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1182743"/>
            <a:ext cx="9118600" cy="7921514"/>
          </a:xfrm>
          <a:prstGeom prst="rect">
            <a:avLst/>
          </a:prstGeom>
        </p:spPr>
      </p:pic>
      <p:sp>
        <p:nvSpPr>
          <p:cNvPr id="14" name="TextBox 13">
            <a:extLst>
              <a:ext uri="{FF2B5EF4-FFF2-40B4-BE49-F238E27FC236}">
                <a16:creationId xmlns:a16="http://schemas.microsoft.com/office/drawing/2014/main" id="{6C036589-FCD7-D1D2-ABA5-A437B994BE01}"/>
              </a:ext>
            </a:extLst>
          </p:cNvPr>
          <p:cNvSpPr txBox="1"/>
          <p:nvPr/>
        </p:nvSpPr>
        <p:spPr>
          <a:xfrm>
            <a:off x="15208306" y="2812787"/>
            <a:ext cx="2618865" cy="1077218"/>
          </a:xfrm>
          <a:prstGeom prst="rect">
            <a:avLst/>
          </a:prstGeom>
          <a:noFill/>
        </p:spPr>
        <p:txBody>
          <a:bodyPr wrap="square" rtlCol="0">
            <a:spAutoFit/>
          </a:bodyPr>
          <a:lstStyle/>
          <a:p>
            <a:r>
              <a:rPr lang="en-US" sz="2400" b="1" dirty="0" err="1">
                <a:solidFill>
                  <a:schemeClr val="tx1">
                    <a:lumMod val="75000"/>
                    <a:lumOff val="25000"/>
                  </a:schemeClr>
                </a:solidFill>
              </a:rPr>
              <a:t>Atliq</a:t>
            </a:r>
            <a:r>
              <a:rPr lang="en-US" sz="2400" b="1" dirty="0">
                <a:solidFill>
                  <a:schemeClr val="tx1">
                    <a:lumMod val="75000"/>
                    <a:lumOff val="25000"/>
                  </a:schemeClr>
                </a:solidFill>
              </a:rPr>
              <a:t> Exclusive’s</a:t>
            </a:r>
            <a:br>
              <a:rPr lang="en-US" sz="2000" b="1" dirty="0">
                <a:solidFill>
                  <a:schemeClr val="tx1">
                    <a:lumMod val="75000"/>
                    <a:lumOff val="25000"/>
                  </a:schemeClr>
                </a:solidFill>
              </a:rPr>
            </a:br>
            <a:r>
              <a:rPr lang="en-US" sz="2000" b="1" dirty="0">
                <a:solidFill>
                  <a:schemeClr val="tx1">
                    <a:lumMod val="75000"/>
                    <a:lumOff val="25000"/>
                  </a:schemeClr>
                </a:solidFill>
              </a:rPr>
              <a:t>Operational Markets in APAC Region</a:t>
            </a:r>
            <a:endParaRPr lang="en-IN" sz="2000" b="1" dirty="0">
              <a:solidFill>
                <a:schemeClr val="tx1">
                  <a:lumMod val="75000"/>
                  <a:lumOff val="2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419030" y="-19050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311914" cy="1546383"/>
            <a:chOff x="-508000" y="-41233"/>
            <a:chExt cx="23082552" cy="2061847"/>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2:</a:t>
              </a:r>
            </a:p>
          </p:txBody>
        </p:sp>
        <p:sp>
          <p:nvSpPr>
            <p:cNvPr id="10" name="TextBox 10"/>
            <p:cNvSpPr txBox="1"/>
            <p:nvPr/>
          </p:nvSpPr>
          <p:spPr>
            <a:xfrm>
              <a:off x="-488648" y="610056"/>
              <a:ext cx="23063200" cy="1410558"/>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What is the percentage of unique product increase in 2021 vs. 2020? The final output contains these fields: unique_products_2020, unique_products_2021, </a:t>
              </a:r>
              <a:r>
                <a:rPr lang="en-US" sz="3000" dirty="0" err="1">
                  <a:solidFill>
                    <a:srgbClr val="FFFFFF"/>
                  </a:solidFill>
                  <a:latin typeface="Georgia" panose="02040502050405020303" pitchFamily="18" charset="0"/>
                </a:rPr>
                <a:t>percentage_chg</a:t>
              </a:r>
              <a:r>
                <a:rPr lang="en-US" sz="3000" dirty="0">
                  <a:solidFill>
                    <a:srgbClr val="FFFFFF"/>
                  </a:solidFill>
                  <a:latin typeface="Georgia" panose="02040502050405020303" pitchFamily="18" charset="0"/>
                </a:rPr>
                <a: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2708857" y="6490264"/>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430066" y="3963139"/>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3" name="Picture 2" descr="A screenshot of a computer code">
            <a:extLst>
              <a:ext uri="{FF2B5EF4-FFF2-40B4-BE49-F238E27FC236}">
                <a16:creationId xmlns:a16="http://schemas.microsoft.com/office/drawing/2014/main" id="{058B108C-90E5-7CF2-A8C6-6E7C5EF4A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50" y="2593257"/>
            <a:ext cx="10600659" cy="3716699"/>
          </a:xfrm>
          <a:prstGeom prst="rect">
            <a:avLst/>
          </a:prstGeom>
          <a:effectLst>
            <a:outerShdw blurRad="254000" dist="38100" sx="101000" sy="101000" algn="tl" rotWithShape="0">
              <a:srgbClr val="FFC000">
                <a:alpha val="40000"/>
              </a:srgbClr>
            </a:outerShdw>
          </a:effectLst>
        </p:spPr>
      </p:pic>
      <p:pic>
        <p:nvPicPr>
          <p:cNvPr id="5" name="Picture 4">
            <a:extLst>
              <a:ext uri="{FF2B5EF4-FFF2-40B4-BE49-F238E27FC236}">
                <a16:creationId xmlns:a16="http://schemas.microsoft.com/office/drawing/2014/main" id="{0564B339-C6AD-CD1C-C160-92B9CBB14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030" y="2040948"/>
            <a:ext cx="6593283" cy="1583509"/>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pic>
        <p:nvPicPr>
          <p:cNvPr id="12" name="Picture 11" descr="A blue and black bar chart">
            <a:extLst>
              <a:ext uri="{FF2B5EF4-FFF2-40B4-BE49-F238E27FC236}">
                <a16:creationId xmlns:a16="http://schemas.microsoft.com/office/drawing/2014/main" id="{205C2D92-9493-1305-0FB2-9788E7808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8683" y="4613930"/>
            <a:ext cx="3276601" cy="50540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Graphic 13" descr="Back with solid fill">
            <a:extLst>
              <a:ext uri="{FF2B5EF4-FFF2-40B4-BE49-F238E27FC236}">
                <a16:creationId xmlns:a16="http://schemas.microsoft.com/office/drawing/2014/main" id="{F61C0CD5-46F3-BF39-9739-9BE0D47523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75860">
            <a:off x="11668201" y="4080158"/>
            <a:ext cx="1505092" cy="914400"/>
          </a:xfrm>
          <a:prstGeom prst="rect">
            <a:avLst/>
          </a:prstGeom>
        </p:spPr>
      </p:pic>
      <p:sp>
        <p:nvSpPr>
          <p:cNvPr id="15" name="TextBox 11">
            <a:extLst>
              <a:ext uri="{FF2B5EF4-FFF2-40B4-BE49-F238E27FC236}">
                <a16:creationId xmlns:a16="http://schemas.microsoft.com/office/drawing/2014/main" id="{5B845E95-4E87-ACCB-2EEC-17144E2AD37A}"/>
              </a:ext>
            </a:extLst>
          </p:cNvPr>
          <p:cNvSpPr txBox="1"/>
          <p:nvPr/>
        </p:nvSpPr>
        <p:spPr>
          <a:xfrm>
            <a:off x="754393" y="7159039"/>
            <a:ext cx="9067799" cy="562655"/>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a:t>
            </a:r>
          </a:p>
        </p:txBody>
      </p:sp>
      <p:sp>
        <p:nvSpPr>
          <p:cNvPr id="16" name="TextBox 10">
            <a:extLst>
              <a:ext uri="{FF2B5EF4-FFF2-40B4-BE49-F238E27FC236}">
                <a16:creationId xmlns:a16="http://schemas.microsoft.com/office/drawing/2014/main" id="{EDA7B2A3-EA12-9DBC-86D7-F7AF1D80BD55}"/>
              </a:ext>
            </a:extLst>
          </p:cNvPr>
          <p:cNvSpPr txBox="1"/>
          <p:nvPr/>
        </p:nvSpPr>
        <p:spPr>
          <a:xfrm>
            <a:off x="3139685" y="7991267"/>
            <a:ext cx="8417571" cy="1596527"/>
          </a:xfrm>
          <a:prstGeom prst="rect">
            <a:avLst/>
          </a:prstGeom>
        </p:spPr>
        <p:txBody>
          <a:bodyPr wrap="square" lIns="0" tIns="0" rIns="0" bIns="0" rtlCol="0" anchor="t">
            <a:spAutoFit/>
          </a:bodyPr>
          <a:lstStyle/>
          <a:p>
            <a:pPr marL="457200" indent="-457200" algn="ctr">
              <a:lnSpc>
                <a:spcPts val="4200"/>
              </a:lnSpc>
              <a:spcBef>
                <a:spcPct val="0"/>
              </a:spcBef>
              <a:buFont typeface="Wingdings" panose="05000000000000000000" pitchFamily="2" charset="2"/>
              <a:buChar char="§"/>
            </a:pPr>
            <a:r>
              <a:rPr lang="en-US" sz="2800" dirty="0" err="1">
                <a:solidFill>
                  <a:schemeClr val="bg1"/>
                </a:solidFill>
                <a:latin typeface="Georgia" panose="02040502050405020303" pitchFamily="18" charset="0"/>
              </a:rPr>
              <a:t>Altiq</a:t>
            </a:r>
            <a:r>
              <a:rPr lang="en-US" sz="2800" dirty="0">
                <a:solidFill>
                  <a:schemeClr val="bg1"/>
                </a:solidFill>
                <a:latin typeface="Georgia" panose="02040502050405020303" pitchFamily="18" charset="0"/>
              </a:rPr>
              <a:t> hardware is earning a strong reputation by meeting changing customer needs, with a notable 36.33% increase in new products.</a:t>
            </a:r>
          </a:p>
        </p:txBody>
      </p:sp>
    </p:spTree>
    <p:extLst>
      <p:ext uri="{BB962C8B-B14F-4D97-AF65-F5344CB8AC3E}">
        <p14:creationId xmlns:p14="http://schemas.microsoft.com/office/powerpoint/2010/main" val="313921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125200" y="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788620" cy="1415056"/>
            <a:chOff x="-508000" y="-41233"/>
            <a:chExt cx="23718160" cy="1886744"/>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3:</a:t>
              </a:r>
            </a:p>
          </p:txBody>
        </p:sp>
        <p:sp>
          <p:nvSpPr>
            <p:cNvPr id="10" name="TextBox 10"/>
            <p:cNvSpPr txBox="1"/>
            <p:nvPr/>
          </p:nvSpPr>
          <p:spPr>
            <a:xfrm>
              <a:off x="-488649" y="434953"/>
              <a:ext cx="23698809" cy="1410558"/>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Provide a report with all the unique product counts for each segment and sort them in descending order of product counts. The final output contains 2 fields, segment </a:t>
              </a:r>
              <a:r>
                <a:rPr lang="en-US" sz="3000" dirty="0" err="1">
                  <a:solidFill>
                    <a:srgbClr val="FFFFFF"/>
                  </a:solidFill>
                  <a:latin typeface="Georgia" panose="02040502050405020303" pitchFamily="18" charset="0"/>
                </a:rPr>
                <a:t>product_count</a:t>
              </a:r>
              <a:r>
                <a:rPr lang="en-US" sz="3000" dirty="0">
                  <a:solidFill>
                    <a:srgbClr val="FFFFFF"/>
                  </a:solidFill>
                  <a:latin typeface="Georgia" panose="02040502050405020303" pitchFamily="18" charset="0"/>
                </a:rPr>
                <a: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2838969" y="4899266"/>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0591800" y="2501204"/>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4" name="Picture 3" descr="A screenshot of a computer code">
            <a:extLst>
              <a:ext uri="{FF2B5EF4-FFF2-40B4-BE49-F238E27FC236}">
                <a16:creationId xmlns:a16="http://schemas.microsoft.com/office/drawing/2014/main" id="{5969955F-5D5F-B74F-D0EA-CA6D6C3C3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11" y="1623735"/>
            <a:ext cx="10058400" cy="3195206"/>
          </a:xfrm>
          <a:prstGeom prst="rect">
            <a:avLst/>
          </a:prstGeom>
          <a:effectLst>
            <a:outerShdw blurRad="254000" dist="38100" sx="101000" sy="101000" algn="tl" rotWithShape="0">
              <a:srgbClr val="FFC000">
                <a:alpha val="40000"/>
              </a:srgbClr>
            </a:outerShdw>
          </a:effectLst>
        </p:spPr>
      </p:pic>
      <p:pic>
        <p:nvPicPr>
          <p:cNvPr id="12" name="Picture 11" descr="A screenshot of a computer&#10;&#10;Description automatically generated">
            <a:extLst>
              <a:ext uri="{FF2B5EF4-FFF2-40B4-BE49-F238E27FC236}">
                <a16:creationId xmlns:a16="http://schemas.microsoft.com/office/drawing/2014/main" id="{2F922288-F0E2-75A8-DEB4-D9E05ADFA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4052" y="1160777"/>
            <a:ext cx="3886200" cy="329950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pic>
        <p:nvPicPr>
          <p:cNvPr id="14" name="Picture 13">
            <a:extLst>
              <a:ext uri="{FF2B5EF4-FFF2-40B4-BE49-F238E27FC236}">
                <a16:creationId xmlns:a16="http://schemas.microsoft.com/office/drawing/2014/main" id="{D12C9ACD-6CE3-10C5-2F83-3236971E1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9642" y="5110214"/>
            <a:ext cx="6591287" cy="4095041"/>
          </a:xfrm>
          <a:prstGeom prst="rect">
            <a:avLst/>
          </a:prstGeom>
        </p:spPr>
      </p:pic>
      <p:pic>
        <p:nvPicPr>
          <p:cNvPr id="15" name="Graphic 14" descr="Back with solid fill">
            <a:extLst>
              <a:ext uri="{FF2B5EF4-FFF2-40B4-BE49-F238E27FC236}">
                <a16:creationId xmlns:a16="http://schemas.microsoft.com/office/drawing/2014/main" id="{F3E69D6C-A487-DCCE-3A60-8D61CFEEED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75137">
            <a:off x="12524919" y="3849506"/>
            <a:ext cx="1505092" cy="914400"/>
          </a:xfrm>
          <a:prstGeom prst="rect">
            <a:avLst/>
          </a:prstGeom>
        </p:spPr>
      </p:pic>
      <p:sp>
        <p:nvSpPr>
          <p:cNvPr id="16" name="TextBox 14">
            <a:extLst>
              <a:ext uri="{FF2B5EF4-FFF2-40B4-BE49-F238E27FC236}">
                <a16:creationId xmlns:a16="http://schemas.microsoft.com/office/drawing/2014/main" id="{A1C4F55A-4831-8D30-8B21-E68E5071598C}"/>
              </a:ext>
            </a:extLst>
          </p:cNvPr>
          <p:cNvSpPr txBox="1"/>
          <p:nvPr/>
        </p:nvSpPr>
        <p:spPr>
          <a:xfrm>
            <a:off x="12388278" y="9311220"/>
            <a:ext cx="5275944" cy="975780"/>
          </a:xfrm>
          <a:prstGeom prst="rect">
            <a:avLst/>
          </a:prstGeom>
        </p:spPr>
        <p:txBody>
          <a:bodyPr wrap="square" lIns="0" tIns="0" rIns="0" bIns="0" rtlCol="0" anchor="t">
            <a:spAutoFit/>
          </a:bodyPr>
          <a:lstStyle/>
          <a:p>
            <a:pPr algn="ctr">
              <a:lnSpc>
                <a:spcPts val="3839"/>
              </a:lnSpc>
            </a:pPr>
            <a:r>
              <a:rPr lang="en-US" sz="3199" u="sng" dirty="0">
                <a:solidFill>
                  <a:srgbClr val="FFC000"/>
                </a:solidFill>
                <a:latin typeface="HK Grotesk Bold"/>
              </a:rPr>
              <a:t>Unique product counts for each segment</a:t>
            </a:r>
          </a:p>
        </p:txBody>
      </p:sp>
      <p:sp>
        <p:nvSpPr>
          <p:cNvPr id="17" name="TextBox 11">
            <a:extLst>
              <a:ext uri="{FF2B5EF4-FFF2-40B4-BE49-F238E27FC236}">
                <a16:creationId xmlns:a16="http://schemas.microsoft.com/office/drawing/2014/main" id="{50EDC51F-1793-2733-4D8A-A2BB8D37A3F4}"/>
              </a:ext>
            </a:extLst>
          </p:cNvPr>
          <p:cNvSpPr txBox="1"/>
          <p:nvPr/>
        </p:nvSpPr>
        <p:spPr>
          <a:xfrm>
            <a:off x="884505" y="5387733"/>
            <a:ext cx="9067799" cy="562655"/>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sp>
        <p:nvSpPr>
          <p:cNvPr id="18" name="TextBox 10">
            <a:extLst>
              <a:ext uri="{FF2B5EF4-FFF2-40B4-BE49-F238E27FC236}">
                <a16:creationId xmlns:a16="http://schemas.microsoft.com/office/drawing/2014/main" id="{D883C95A-030B-A105-C3AB-7711EF951ED3}"/>
              </a:ext>
            </a:extLst>
          </p:cNvPr>
          <p:cNvSpPr txBox="1"/>
          <p:nvPr/>
        </p:nvSpPr>
        <p:spPr>
          <a:xfrm>
            <a:off x="2667000" y="5875897"/>
            <a:ext cx="8612677" cy="4233595"/>
          </a:xfrm>
          <a:prstGeom prst="rect">
            <a:avLst/>
          </a:prstGeom>
        </p:spPr>
        <p:txBody>
          <a:bodyPr wrap="square" lIns="0" tIns="0" rIns="0" bIns="0" rtlCol="0" anchor="t">
            <a:spAutoFit/>
          </a:bodyPr>
          <a:lstStyle/>
          <a:p>
            <a:pPr marL="457200" indent="-457200">
              <a:lnSpc>
                <a:spcPts val="4200"/>
              </a:lnSpc>
              <a:spcBef>
                <a:spcPct val="0"/>
              </a:spcBef>
              <a:buFont typeface="Wingdings" panose="05000000000000000000" pitchFamily="2" charset="2"/>
              <a:buChar char="§"/>
            </a:pPr>
            <a:r>
              <a:rPr lang="en-US" sz="2000" dirty="0">
                <a:solidFill>
                  <a:schemeClr val="bg1"/>
                </a:solidFill>
                <a:latin typeface="Georgia" panose="02040502050405020303" pitchFamily="18" charset="0"/>
              </a:rPr>
              <a:t>With a diverse product portfolio, </a:t>
            </a:r>
            <a:r>
              <a:rPr lang="en-US" sz="2000" dirty="0" err="1">
                <a:solidFill>
                  <a:schemeClr val="bg1"/>
                </a:solidFill>
                <a:latin typeface="Georgia" panose="02040502050405020303" pitchFamily="18" charset="0"/>
              </a:rPr>
              <a:t>Altiq</a:t>
            </a:r>
            <a:r>
              <a:rPr lang="en-US" sz="2000" dirty="0">
                <a:solidFill>
                  <a:schemeClr val="bg1"/>
                </a:solidFill>
                <a:latin typeface="Georgia" panose="02040502050405020303" pitchFamily="18" charset="0"/>
              </a:rPr>
              <a:t> Hardware excels in the Notebook, Accessories, and Peripherals segments, showcasing an average of 110 products. However, the Desktop, Storage, and Network segments lag behind, with an average of 23 products per segment.</a:t>
            </a:r>
          </a:p>
          <a:p>
            <a:pPr marL="457200" indent="-457200">
              <a:lnSpc>
                <a:spcPts val="4200"/>
              </a:lnSpc>
              <a:spcBef>
                <a:spcPct val="0"/>
              </a:spcBef>
              <a:buFont typeface="Wingdings" panose="05000000000000000000" pitchFamily="2" charset="2"/>
              <a:buChar char="§"/>
            </a:pPr>
            <a:r>
              <a:rPr lang="en-US" sz="2000" dirty="0">
                <a:solidFill>
                  <a:schemeClr val="bg1"/>
                </a:solidFill>
                <a:latin typeface="Georgia" panose="02040502050405020303" pitchFamily="18" charset="0"/>
              </a:rPr>
              <a:t>To enhance the product offerings, a strategic initiative involves refining Desktop, Storage, and Network products in alignment with current market preferences. This commitment to contemporary standards positions </a:t>
            </a:r>
            <a:r>
              <a:rPr lang="en-US" sz="2000" dirty="0" err="1">
                <a:solidFill>
                  <a:schemeClr val="bg1"/>
                </a:solidFill>
                <a:latin typeface="Georgia" panose="02040502050405020303" pitchFamily="18" charset="0"/>
              </a:rPr>
              <a:t>Atliq</a:t>
            </a:r>
            <a:r>
              <a:rPr lang="en-US" sz="2000" dirty="0">
                <a:solidFill>
                  <a:schemeClr val="bg1"/>
                </a:solidFill>
                <a:latin typeface="Georgia" panose="02040502050405020303" pitchFamily="18" charset="0"/>
              </a:rPr>
              <a:t> Hardware as an innovative leader in the industry.</a:t>
            </a:r>
          </a:p>
        </p:txBody>
      </p:sp>
    </p:spTree>
    <p:extLst>
      <p:ext uri="{BB962C8B-B14F-4D97-AF65-F5344CB8AC3E}">
        <p14:creationId xmlns:p14="http://schemas.microsoft.com/office/powerpoint/2010/main" val="2686427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125200" y="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311914" cy="1546383"/>
            <a:chOff x="-508000" y="-41233"/>
            <a:chExt cx="23082552" cy="2061847"/>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4:</a:t>
              </a:r>
            </a:p>
          </p:txBody>
        </p:sp>
        <p:sp>
          <p:nvSpPr>
            <p:cNvPr id="10" name="TextBox 10"/>
            <p:cNvSpPr txBox="1"/>
            <p:nvPr/>
          </p:nvSpPr>
          <p:spPr>
            <a:xfrm>
              <a:off x="-488648" y="610056"/>
              <a:ext cx="23063200" cy="1410558"/>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Follow-up: Which segment had the most increase in unique products in 2021 vs 2020? The final output contains these fields, segment ,product_count_2020, product_count_2021, difference.</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228600" y="3720304"/>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136236" y="6490264"/>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3" name="Picture 2" descr="A screenshot of a computer code">
            <a:extLst>
              <a:ext uri="{FF2B5EF4-FFF2-40B4-BE49-F238E27FC236}">
                <a16:creationId xmlns:a16="http://schemas.microsoft.com/office/drawing/2014/main" id="{5FBD0439-878C-10AB-3380-AED650222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884" y="1744983"/>
            <a:ext cx="7485743" cy="5515745"/>
          </a:xfrm>
          <a:prstGeom prst="rect">
            <a:avLst/>
          </a:prstGeom>
          <a:effectLst>
            <a:outerShdw blurRad="254000" dist="38100" sx="101000" sy="101000" algn="tl" rotWithShape="0">
              <a:srgbClr val="FFC000">
                <a:alpha val="40000"/>
              </a:srgbClr>
            </a:outerShdw>
          </a:effectLst>
        </p:spPr>
      </p:pic>
      <p:pic>
        <p:nvPicPr>
          <p:cNvPr id="7" name="Picture 6" descr="A screen shot of a computer code">
            <a:extLst>
              <a:ext uri="{FF2B5EF4-FFF2-40B4-BE49-F238E27FC236}">
                <a16:creationId xmlns:a16="http://schemas.microsoft.com/office/drawing/2014/main" id="{AA914827-38BC-0E91-7FF3-BBA1C5E6A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885" y="7240771"/>
            <a:ext cx="7485742" cy="2683372"/>
          </a:xfrm>
          <a:prstGeom prst="rect">
            <a:avLst/>
          </a:prstGeom>
          <a:effectLst>
            <a:outerShdw blurRad="254000" dist="38100" sx="101000" sy="101000" algn="tl" rotWithShape="0">
              <a:srgbClr val="FFC000">
                <a:alpha val="40000"/>
              </a:srgbClr>
            </a:outerShdw>
          </a:effectLst>
        </p:spPr>
      </p:pic>
      <p:pic>
        <p:nvPicPr>
          <p:cNvPr id="14" name="Picture 13" descr="A screenshot of a computer">
            <a:extLst>
              <a:ext uri="{FF2B5EF4-FFF2-40B4-BE49-F238E27FC236}">
                <a16:creationId xmlns:a16="http://schemas.microsoft.com/office/drawing/2014/main" id="{BB023213-52A9-E85A-21F5-A9360741D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2361" y="3771134"/>
            <a:ext cx="6386622" cy="229558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Tree>
    <p:extLst>
      <p:ext uri="{BB962C8B-B14F-4D97-AF65-F5344CB8AC3E}">
        <p14:creationId xmlns:p14="http://schemas.microsoft.com/office/powerpoint/2010/main" val="393438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9" name="Group 9"/>
          <p:cNvGrpSpPr/>
          <p:nvPr/>
        </p:nvGrpSpPr>
        <p:grpSpPr>
          <a:xfrm>
            <a:off x="-228600" y="136282"/>
            <a:ext cx="9067799" cy="6269796"/>
            <a:chOff x="-519471" y="-823323"/>
            <a:chExt cx="16329063" cy="4352442"/>
          </a:xfrm>
        </p:grpSpPr>
        <p:sp>
          <p:nvSpPr>
            <p:cNvPr id="10" name="TextBox 10"/>
            <p:cNvSpPr txBox="1"/>
            <p:nvPr/>
          </p:nvSpPr>
          <p:spPr>
            <a:xfrm>
              <a:off x="303843" y="-165839"/>
              <a:ext cx="13566817" cy="3694958"/>
            </a:xfrm>
            <a:prstGeom prst="rect">
              <a:avLst/>
            </a:prstGeom>
          </p:spPr>
          <p:txBody>
            <a:bodyPr wrap="square" lIns="0" tIns="0" rIns="0" bIns="0" rtlCol="0" anchor="t">
              <a:spAutoFit/>
            </a:bodyPr>
            <a:lstStyle/>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The Accessories segment leads with the introduction of 34 new products, reflecting the highest increase in the number of unique offerings.</a:t>
              </a:r>
            </a:p>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Notebooks and Peripherals each show a commendable increment of 16 new unique products. </a:t>
              </a:r>
            </a:p>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The Product Development team excels in the Desktop segment, elevating unique products from 7 to 22. </a:t>
              </a:r>
            </a:p>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The Networking segment lags behind, introducing only 3 new products.</a:t>
              </a:r>
            </a:p>
          </p:txBody>
        </p:sp>
        <p:sp>
          <p:nvSpPr>
            <p:cNvPr id="11" name="TextBox 11"/>
            <p:cNvSpPr txBox="1"/>
            <p:nvPr/>
          </p:nvSpPr>
          <p:spPr>
            <a:xfrm>
              <a:off x="-519471" y="-823323"/>
              <a:ext cx="16329063" cy="456409"/>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grpSp>
      <p:pic>
        <p:nvPicPr>
          <p:cNvPr id="4" name="Picture 3" descr="A graph of different colored bars&#10;&#10;Description automatically generated">
            <a:extLst>
              <a:ext uri="{FF2B5EF4-FFF2-40B4-BE49-F238E27FC236}">
                <a16:creationId xmlns:a16="http://schemas.microsoft.com/office/drawing/2014/main" id="{3617B3D2-120F-B3A1-38E8-A49C5FC0B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478" y="793750"/>
            <a:ext cx="9753600" cy="8404876"/>
          </a:xfrm>
          <a:prstGeom prst="rect">
            <a:avLst/>
          </a:prstGeom>
        </p:spPr>
      </p:pic>
    </p:spTree>
    <p:extLst>
      <p:ext uri="{BB962C8B-B14F-4D97-AF65-F5344CB8AC3E}">
        <p14:creationId xmlns:p14="http://schemas.microsoft.com/office/powerpoint/2010/main" val="11913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9982200" y="0"/>
            <a:ext cx="8323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583384" cy="1546383"/>
            <a:chOff x="-508000" y="-41233"/>
            <a:chExt cx="23444512" cy="2061847"/>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5:</a:t>
              </a:r>
            </a:p>
          </p:txBody>
        </p:sp>
        <p:sp>
          <p:nvSpPr>
            <p:cNvPr id="10" name="TextBox 10"/>
            <p:cNvSpPr txBox="1"/>
            <p:nvPr/>
          </p:nvSpPr>
          <p:spPr>
            <a:xfrm>
              <a:off x="-488648" y="610056"/>
              <a:ext cx="23425160" cy="1410558"/>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Get the products that have the highest and lowest manufacturing costs. The final output should contain these fields: </a:t>
              </a:r>
              <a:r>
                <a:rPr lang="en-US" sz="3000" dirty="0" err="1">
                  <a:solidFill>
                    <a:srgbClr val="FFFFFF"/>
                  </a:solidFill>
                  <a:latin typeface="Georgia" panose="02040502050405020303" pitchFamily="18" charset="0"/>
                </a:rPr>
                <a:t>product_code</a:t>
              </a:r>
              <a:r>
                <a:rPr lang="en-US" sz="3000" dirty="0">
                  <a:solidFill>
                    <a:srgbClr val="FFFFFF"/>
                  </a:solidFill>
                  <a:latin typeface="Georgia" panose="02040502050405020303" pitchFamily="18" charset="0"/>
                </a:rPr>
                <a:t>, product, </a:t>
              </a:r>
              <a:r>
                <a:rPr lang="en-US" sz="3000" dirty="0" err="1">
                  <a:solidFill>
                    <a:srgbClr val="FFFFFF"/>
                  </a:solidFill>
                  <a:latin typeface="Georgia" panose="02040502050405020303" pitchFamily="18" charset="0"/>
                </a:rPr>
                <a:t>manufacturing_cost</a:t>
              </a:r>
              <a:r>
                <a:rPr lang="en-US" sz="3000" dirty="0">
                  <a:solidFill>
                    <a:srgbClr val="FFFFFF"/>
                  </a:solidFill>
                  <a:latin typeface="Georgia" panose="02040502050405020303" pitchFamily="18" charset="0"/>
                </a:rPr>
                <a: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3280972" y="6939091"/>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1564736" y="3389458"/>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4" name="Picture 3" descr="A screenshot of a computer code">
            <a:extLst>
              <a:ext uri="{FF2B5EF4-FFF2-40B4-BE49-F238E27FC236}">
                <a16:creationId xmlns:a16="http://schemas.microsoft.com/office/drawing/2014/main" id="{F307967C-F177-96FF-50C2-22A0C1B1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55" y="1866900"/>
            <a:ext cx="7250306" cy="4875420"/>
          </a:xfrm>
          <a:prstGeom prst="rect">
            <a:avLst/>
          </a:prstGeom>
          <a:effectLst>
            <a:outerShdw blurRad="254000" dist="38100" sx="101000" sy="101000" algn="tl" rotWithShape="0">
              <a:srgbClr val="FFC000">
                <a:alpha val="40000"/>
              </a:srgbClr>
            </a:outerShdw>
          </a:effectLst>
        </p:spPr>
      </p:pic>
      <p:pic>
        <p:nvPicPr>
          <p:cNvPr id="12" name="Picture 11" descr="A screenshot of a computer&#10;&#10;Description automatically generated">
            <a:extLst>
              <a:ext uri="{FF2B5EF4-FFF2-40B4-BE49-F238E27FC236}">
                <a16:creationId xmlns:a16="http://schemas.microsoft.com/office/drawing/2014/main" id="{5D017ADC-6C18-A1F7-FE47-696CB3F77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955" y="1409382"/>
            <a:ext cx="6866434" cy="164652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pic>
        <p:nvPicPr>
          <p:cNvPr id="15" name="Picture 14" descr="A computer mouse and monitor">
            <a:extLst>
              <a:ext uri="{FF2B5EF4-FFF2-40B4-BE49-F238E27FC236}">
                <a16:creationId xmlns:a16="http://schemas.microsoft.com/office/drawing/2014/main" id="{9BF4534D-2A81-9975-4153-C06D1D45C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1" y="4560000"/>
            <a:ext cx="7848600" cy="5460300"/>
          </a:xfrm>
          <a:prstGeom prst="rect">
            <a:avLst/>
          </a:prstGeom>
        </p:spPr>
      </p:pic>
      <p:sp>
        <p:nvSpPr>
          <p:cNvPr id="16" name="TextBox 15">
            <a:extLst>
              <a:ext uri="{FF2B5EF4-FFF2-40B4-BE49-F238E27FC236}">
                <a16:creationId xmlns:a16="http://schemas.microsoft.com/office/drawing/2014/main" id="{D58E8235-BA2F-9808-58D5-DC38F912E113}"/>
              </a:ext>
            </a:extLst>
          </p:cNvPr>
          <p:cNvSpPr txBox="1"/>
          <p:nvPr/>
        </p:nvSpPr>
        <p:spPr>
          <a:xfrm>
            <a:off x="11146145" y="5445695"/>
            <a:ext cx="343576" cy="369332"/>
          </a:xfrm>
          <a:prstGeom prst="rect">
            <a:avLst/>
          </a:prstGeom>
          <a:noFill/>
        </p:spPr>
        <p:txBody>
          <a:bodyPr wrap="square" rtlCol="0">
            <a:spAutoFit/>
          </a:bodyPr>
          <a:lstStyle/>
          <a:p>
            <a:r>
              <a:rPr lang="en-US" dirty="0">
                <a:solidFill>
                  <a:schemeClr val="bg1">
                    <a:lumMod val="50000"/>
                  </a:schemeClr>
                </a:solidFill>
              </a:rPr>
              <a:t>$</a:t>
            </a:r>
            <a:endParaRPr lang="en-IN" dirty="0">
              <a:solidFill>
                <a:schemeClr val="bg1">
                  <a:lumMod val="50000"/>
                </a:schemeClr>
              </a:solidFill>
            </a:endParaRPr>
          </a:p>
        </p:txBody>
      </p:sp>
      <p:sp>
        <p:nvSpPr>
          <p:cNvPr id="17" name="TextBox 16">
            <a:extLst>
              <a:ext uri="{FF2B5EF4-FFF2-40B4-BE49-F238E27FC236}">
                <a16:creationId xmlns:a16="http://schemas.microsoft.com/office/drawing/2014/main" id="{3A5D241B-A2D7-0B1D-0934-8C02453E8DDF}"/>
              </a:ext>
            </a:extLst>
          </p:cNvPr>
          <p:cNvSpPr txBox="1"/>
          <p:nvPr/>
        </p:nvSpPr>
        <p:spPr>
          <a:xfrm>
            <a:off x="15240000" y="5425738"/>
            <a:ext cx="343576" cy="369332"/>
          </a:xfrm>
          <a:prstGeom prst="rect">
            <a:avLst/>
          </a:prstGeom>
          <a:noFill/>
        </p:spPr>
        <p:txBody>
          <a:bodyPr wrap="square" rtlCol="0">
            <a:spAutoFit/>
          </a:bodyPr>
          <a:lstStyle/>
          <a:p>
            <a:r>
              <a:rPr lang="en-US" dirty="0">
                <a:solidFill>
                  <a:schemeClr val="bg1">
                    <a:lumMod val="50000"/>
                  </a:schemeClr>
                </a:solidFill>
              </a:rPr>
              <a:t>$</a:t>
            </a:r>
            <a:endParaRPr lang="en-IN" dirty="0">
              <a:solidFill>
                <a:schemeClr val="bg1">
                  <a:lumMod val="50000"/>
                </a:schemeClr>
              </a:solidFill>
            </a:endParaRPr>
          </a:p>
        </p:txBody>
      </p:sp>
      <p:pic>
        <p:nvPicPr>
          <p:cNvPr id="18" name="Graphic 17" descr="Back with solid fill">
            <a:extLst>
              <a:ext uri="{FF2B5EF4-FFF2-40B4-BE49-F238E27FC236}">
                <a16:creationId xmlns:a16="http://schemas.microsoft.com/office/drawing/2014/main" id="{BD01B0E2-CFDA-E092-70A8-693AA8ADF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797404">
            <a:off x="11260568" y="3350752"/>
            <a:ext cx="1505092" cy="914400"/>
          </a:xfrm>
          <a:prstGeom prst="rect">
            <a:avLst/>
          </a:prstGeom>
        </p:spPr>
      </p:pic>
    </p:spTree>
    <p:extLst>
      <p:ext uri="{BB962C8B-B14F-4D97-AF65-F5344CB8AC3E}">
        <p14:creationId xmlns:p14="http://schemas.microsoft.com/office/powerpoint/2010/main" val="3307819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0591800" y="0"/>
            <a:ext cx="77143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935692" cy="2084993"/>
            <a:chOff x="-508000" y="-41233"/>
            <a:chExt cx="24625456" cy="2779995"/>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6:</a:t>
              </a:r>
            </a:p>
          </p:txBody>
        </p:sp>
        <p:sp>
          <p:nvSpPr>
            <p:cNvPr id="10" name="TextBox 10"/>
            <p:cNvSpPr txBox="1"/>
            <p:nvPr/>
          </p:nvSpPr>
          <p:spPr>
            <a:xfrm>
              <a:off x="-488648" y="610056"/>
              <a:ext cx="24606104" cy="2128706"/>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Generate a report which contains the top 5 customers who received an average high </a:t>
              </a:r>
              <a:r>
                <a:rPr lang="en-US" sz="3000" dirty="0" err="1">
                  <a:solidFill>
                    <a:srgbClr val="FFFFFF"/>
                  </a:solidFill>
                  <a:latin typeface="Georgia" panose="02040502050405020303" pitchFamily="18" charset="0"/>
                </a:rPr>
                <a:t>pre_invoice_discount</a:t>
              </a:r>
              <a:r>
                <a:rPr lang="en-US" sz="3000" dirty="0">
                  <a:solidFill>
                    <a:srgbClr val="FFFFFF"/>
                  </a:solidFill>
                  <a:latin typeface="Georgia" panose="02040502050405020303" pitchFamily="18" charset="0"/>
                </a:rPr>
                <a:t> _pct for the fiscal year 2021 and in the Indian market. The final output contains these fields: </a:t>
              </a:r>
              <a:r>
                <a:rPr lang="en-US" sz="3000" dirty="0" err="1">
                  <a:solidFill>
                    <a:srgbClr val="FFFFFF"/>
                  </a:solidFill>
                  <a:latin typeface="Georgia" panose="02040502050405020303" pitchFamily="18" charset="0"/>
                </a:rPr>
                <a:t>customer_code</a:t>
              </a:r>
              <a:r>
                <a:rPr lang="en-US" sz="3000" dirty="0">
                  <a:solidFill>
                    <a:srgbClr val="FFFFFF"/>
                  </a:solidFill>
                  <a:latin typeface="Georgia" panose="02040502050405020303" pitchFamily="18" charset="0"/>
                </a:rPr>
                <a:t>, customer, </a:t>
              </a:r>
              <a:r>
                <a:rPr lang="en-US" sz="3000" dirty="0" err="1">
                  <a:solidFill>
                    <a:srgbClr val="FFFFFF"/>
                  </a:solidFill>
                  <a:latin typeface="Georgia" panose="02040502050405020303" pitchFamily="18" charset="0"/>
                </a:rPr>
                <a:t>average_discount_percentage</a:t>
              </a:r>
              <a:r>
                <a:rPr lang="en-US" sz="3000" dirty="0">
                  <a:solidFill>
                    <a:srgbClr val="FFFFFF"/>
                  </a:solidFill>
                  <a:latin typeface="Georgia" panose="02040502050405020303" pitchFamily="18" charset="0"/>
                </a:rPr>
                <a: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2868134" y="6911800"/>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136236" y="5143500"/>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3" name="Picture 2" descr="A screenshot of a computer code">
            <a:extLst>
              <a:ext uri="{FF2B5EF4-FFF2-40B4-BE49-F238E27FC236}">
                <a16:creationId xmlns:a16="http://schemas.microsoft.com/office/drawing/2014/main" id="{C49D2335-ABD0-5140-9A12-9134E5CB2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373" y="2271993"/>
            <a:ext cx="8686800" cy="4551705"/>
          </a:xfrm>
          <a:prstGeom prst="rect">
            <a:avLst/>
          </a:prstGeom>
          <a:effectLst>
            <a:outerShdw blurRad="254000" dist="38100" sx="101000" sy="101000" algn="tl" rotWithShape="0">
              <a:srgbClr val="FFC000">
                <a:alpha val="40000"/>
              </a:srgbClr>
            </a:outerShdw>
          </a:effectLst>
        </p:spPr>
      </p:pic>
      <p:pic>
        <p:nvPicPr>
          <p:cNvPr id="7" name="Picture 6" descr="A screenshot of a table&#10;&#10;Description automatically generated">
            <a:extLst>
              <a:ext uri="{FF2B5EF4-FFF2-40B4-BE49-F238E27FC236}">
                <a16:creationId xmlns:a16="http://schemas.microsoft.com/office/drawing/2014/main" id="{2BEDFB2D-8D9C-8E21-29AB-A0A843247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9612" y="1724238"/>
            <a:ext cx="6096000" cy="335280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
        <p:nvSpPr>
          <p:cNvPr id="13" name="TextBox 10">
            <a:extLst>
              <a:ext uri="{FF2B5EF4-FFF2-40B4-BE49-F238E27FC236}">
                <a16:creationId xmlns:a16="http://schemas.microsoft.com/office/drawing/2014/main" id="{EFA3F585-D7A1-970B-58E3-94F530EEF48C}"/>
              </a:ext>
            </a:extLst>
          </p:cNvPr>
          <p:cNvSpPr txBox="1"/>
          <p:nvPr/>
        </p:nvSpPr>
        <p:spPr>
          <a:xfrm>
            <a:off x="2743200" y="7629231"/>
            <a:ext cx="8001000" cy="2650662"/>
          </a:xfrm>
          <a:prstGeom prst="rect">
            <a:avLst/>
          </a:prstGeom>
        </p:spPr>
        <p:txBody>
          <a:bodyPr wrap="square" lIns="0" tIns="0" rIns="0" bIns="0" rtlCol="0" anchor="t">
            <a:spAutoFit/>
          </a:bodyPr>
          <a:lstStyle/>
          <a:p>
            <a:pPr marL="457200" indent="-457200">
              <a:lnSpc>
                <a:spcPts val="4200"/>
              </a:lnSpc>
              <a:spcBef>
                <a:spcPct val="0"/>
              </a:spcBef>
              <a:buFont typeface="Wingdings" panose="05000000000000000000" pitchFamily="2" charset="2"/>
              <a:buChar char="§"/>
            </a:pPr>
            <a:r>
              <a:rPr lang="en-US" sz="2400" dirty="0">
                <a:solidFill>
                  <a:schemeClr val="bg1"/>
                </a:solidFill>
                <a:latin typeface="HK Grotesk Medium"/>
              </a:rPr>
              <a:t>The highest avg discount was extended to Flipkart, marking it as the most discounted customer with a percentage of 30.83%. In the fiscal year 2021, a nearly equal Avg discount percentage was offered to each of our top 5 customers.</a:t>
            </a:r>
          </a:p>
        </p:txBody>
      </p:sp>
      <p:pic>
        <p:nvPicPr>
          <p:cNvPr id="15" name="Picture 14" descr="A graph of purple rectangles with white text">
            <a:extLst>
              <a:ext uri="{FF2B5EF4-FFF2-40B4-BE49-F238E27FC236}">
                <a16:creationId xmlns:a16="http://schemas.microsoft.com/office/drawing/2014/main" id="{CAF23A5E-0A79-ADB1-4A1E-6B82D8A036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200" y="5698429"/>
            <a:ext cx="7363259" cy="4071741"/>
          </a:xfrm>
          <a:prstGeom prst="rect">
            <a:avLst/>
          </a:prstGeom>
        </p:spPr>
      </p:pic>
      <p:pic>
        <p:nvPicPr>
          <p:cNvPr id="16" name="Graphic 15" descr="Back with solid fill">
            <a:extLst>
              <a:ext uri="{FF2B5EF4-FFF2-40B4-BE49-F238E27FC236}">
                <a16:creationId xmlns:a16="http://schemas.microsoft.com/office/drawing/2014/main" id="{F9310B91-F960-C9A9-C7C5-7C0CDA0F92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553029" y="4533897"/>
            <a:ext cx="1505092" cy="914400"/>
          </a:xfrm>
          <a:prstGeom prst="rect">
            <a:avLst/>
          </a:prstGeom>
        </p:spPr>
      </p:pic>
      <p:sp>
        <p:nvSpPr>
          <p:cNvPr id="17" name="TextBox 11">
            <a:extLst>
              <a:ext uri="{FF2B5EF4-FFF2-40B4-BE49-F238E27FC236}">
                <a16:creationId xmlns:a16="http://schemas.microsoft.com/office/drawing/2014/main" id="{5CB53E65-78EC-6054-0E93-27C8203B2CA2}"/>
              </a:ext>
            </a:extLst>
          </p:cNvPr>
          <p:cNvSpPr txBox="1"/>
          <p:nvPr/>
        </p:nvSpPr>
        <p:spPr>
          <a:xfrm>
            <a:off x="992374" y="7192166"/>
            <a:ext cx="9067799" cy="592406"/>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HK Grotesk Bold"/>
              </a:rPr>
              <a:t>Insight</a:t>
            </a:r>
          </a:p>
        </p:txBody>
      </p:sp>
    </p:spTree>
    <p:extLst>
      <p:ext uri="{BB962C8B-B14F-4D97-AF65-F5344CB8AC3E}">
        <p14:creationId xmlns:p14="http://schemas.microsoft.com/office/powerpoint/2010/main" val="252919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125200" y="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935692" cy="2084993"/>
            <a:chOff x="-508000" y="-41233"/>
            <a:chExt cx="24625456" cy="2779995"/>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7:</a:t>
              </a:r>
            </a:p>
          </p:txBody>
        </p:sp>
        <p:sp>
          <p:nvSpPr>
            <p:cNvPr id="10" name="TextBox 10"/>
            <p:cNvSpPr txBox="1"/>
            <p:nvPr/>
          </p:nvSpPr>
          <p:spPr>
            <a:xfrm>
              <a:off x="-488648" y="610056"/>
              <a:ext cx="24606104" cy="2128706"/>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Get the complete report of the Gross sales amount for the customer “</a:t>
              </a:r>
              <a:r>
                <a:rPr lang="en-US" sz="3000" dirty="0" err="1">
                  <a:solidFill>
                    <a:srgbClr val="FFFFFF"/>
                  </a:solidFill>
                  <a:latin typeface="Georgia" panose="02040502050405020303" pitchFamily="18" charset="0"/>
                </a:rPr>
                <a:t>Atliq</a:t>
              </a:r>
              <a:r>
                <a:rPr lang="en-US" sz="3000" dirty="0">
                  <a:solidFill>
                    <a:srgbClr val="FFFFFF"/>
                  </a:solidFill>
                  <a:latin typeface="Georgia" panose="02040502050405020303" pitchFamily="18" charset="0"/>
                </a:rPr>
                <a:t> Exclusive” for each month. This analysis helps to get an idea of low and high-performing months and take strategic decisions. The final report contains these columns: Month, Year, Gross sales Amount.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5105400" y="9699635"/>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217392" y="7543101"/>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4" name="Picture 3" descr="A screenshot of a computer program">
            <a:extLst>
              <a:ext uri="{FF2B5EF4-FFF2-40B4-BE49-F238E27FC236}">
                <a16:creationId xmlns:a16="http://schemas.microsoft.com/office/drawing/2014/main" id="{28C36362-DC85-5B4C-D24B-DAAF2E5D5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395" y="2149104"/>
            <a:ext cx="8116661" cy="7358484"/>
          </a:xfrm>
          <a:prstGeom prst="rect">
            <a:avLst/>
          </a:prstGeom>
          <a:effectLst>
            <a:outerShdw blurRad="254000" dist="38100" sx="101000" sy="101000" algn="tl" rotWithShape="0">
              <a:srgbClr val="FFC000">
                <a:alpha val="40000"/>
              </a:srgbClr>
            </a:outerShdw>
          </a:effectLst>
        </p:spPr>
      </p:pic>
      <p:pic>
        <p:nvPicPr>
          <p:cNvPr id="12" name="Picture 11" descr="A screenshot of a calendar">
            <a:extLst>
              <a:ext uri="{FF2B5EF4-FFF2-40B4-BE49-F238E27FC236}">
                <a16:creationId xmlns:a16="http://schemas.microsoft.com/office/drawing/2014/main" id="{17830EF0-2927-44ED-CF44-835C0F279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7932" y="2418774"/>
            <a:ext cx="5608332" cy="488944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Tree>
    <p:extLst>
      <p:ext uri="{BB962C8B-B14F-4D97-AF65-F5344CB8AC3E}">
        <p14:creationId xmlns:p14="http://schemas.microsoft.com/office/powerpoint/2010/main" val="957376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9" name="Group 9"/>
          <p:cNvGrpSpPr/>
          <p:nvPr/>
        </p:nvGrpSpPr>
        <p:grpSpPr>
          <a:xfrm>
            <a:off x="381000" y="7114754"/>
            <a:ext cx="18135600" cy="3100962"/>
            <a:chOff x="-382252" y="-375730"/>
            <a:chExt cx="16897031" cy="2152662"/>
          </a:xfrm>
        </p:grpSpPr>
        <p:sp>
          <p:nvSpPr>
            <p:cNvPr id="10" name="TextBox 10"/>
            <p:cNvSpPr txBox="1"/>
            <p:nvPr/>
          </p:nvSpPr>
          <p:spPr>
            <a:xfrm>
              <a:off x="2031610" y="-48536"/>
              <a:ext cx="14483169" cy="1825468"/>
            </a:xfrm>
            <a:prstGeom prst="rect">
              <a:avLst/>
            </a:prstGeom>
          </p:spPr>
          <p:txBody>
            <a:bodyPr wrap="square" lIns="0" tIns="0" rIns="0" bIns="0" rtlCol="0" anchor="t">
              <a:spAutoFit/>
            </a:bodyPr>
            <a:lstStyle/>
            <a:p>
              <a:pPr marL="342900" indent="-342900" algn="ctr">
                <a:lnSpc>
                  <a:spcPts val="4200"/>
                </a:lnSpc>
                <a:spcBef>
                  <a:spcPct val="0"/>
                </a:spcBef>
                <a:buFont typeface="Arial" panose="020B0604020202020204" pitchFamily="34" charset="0"/>
                <a:buChar char="•"/>
              </a:pPr>
              <a:r>
                <a:rPr lang="en-US" sz="2400" dirty="0" err="1">
                  <a:solidFill>
                    <a:schemeClr val="bg1"/>
                  </a:solidFill>
                  <a:latin typeface="Georgia" panose="02040502050405020303" pitchFamily="18" charset="0"/>
                </a:rPr>
                <a:t>Atliq</a:t>
              </a:r>
              <a:r>
                <a:rPr lang="en-US" sz="2400" dirty="0">
                  <a:solidFill>
                    <a:schemeClr val="bg1"/>
                  </a:solidFill>
                  <a:latin typeface="Georgia" panose="02040502050405020303" pitchFamily="18" charset="0"/>
                </a:rPr>
                <a:t> Exclusive Store recorded its highest sales in November 2020, reaching $32.25 million. </a:t>
              </a:r>
            </a:p>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The lowest sales were observed in March 2020, totaling $0.77 million. </a:t>
              </a:r>
            </a:p>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The dip in sales from March to August is attributed to the impact of the COVID-19 pandemic and temporary store closures.</a:t>
              </a:r>
            </a:p>
            <a:p>
              <a:pPr marL="342900" indent="-342900" algn="ctr">
                <a:lnSpc>
                  <a:spcPts val="4200"/>
                </a:lnSpc>
                <a:spcBef>
                  <a:spcPct val="0"/>
                </a:spcBef>
                <a:buFont typeface="Arial" panose="020B0604020202020204" pitchFamily="34" charset="0"/>
                <a:buChar char="•"/>
              </a:pPr>
              <a:r>
                <a:rPr lang="en-US" sz="2400" dirty="0">
                  <a:solidFill>
                    <a:schemeClr val="bg1"/>
                  </a:solidFill>
                  <a:latin typeface="Georgia" panose="02040502050405020303" pitchFamily="18" charset="0"/>
                </a:rPr>
                <a:t> A positive shift occurred from September 2020 onward, driven by the easing of lockdown restrictions.</a:t>
              </a:r>
            </a:p>
          </p:txBody>
        </p:sp>
        <p:sp>
          <p:nvSpPr>
            <p:cNvPr id="11" name="TextBox 11"/>
            <p:cNvSpPr txBox="1"/>
            <p:nvPr/>
          </p:nvSpPr>
          <p:spPr>
            <a:xfrm>
              <a:off x="-382252" y="-375730"/>
              <a:ext cx="16329063" cy="456409"/>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grpSp>
      <p:pic>
        <p:nvPicPr>
          <p:cNvPr id="13" name="Picture 12" descr="A graph of sales growth">
            <a:extLst>
              <a:ext uri="{FF2B5EF4-FFF2-40B4-BE49-F238E27FC236}">
                <a16:creationId xmlns:a16="http://schemas.microsoft.com/office/drawing/2014/main" id="{D7761E99-95EB-F965-3874-4DAF07ADF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347189"/>
            <a:ext cx="17449800" cy="6839659"/>
          </a:xfrm>
          <a:prstGeom prst="rect">
            <a:avLst/>
          </a:prstGeom>
        </p:spPr>
      </p:pic>
      <p:sp>
        <p:nvSpPr>
          <p:cNvPr id="5" name="Rectangle 4">
            <a:extLst>
              <a:ext uri="{FF2B5EF4-FFF2-40B4-BE49-F238E27FC236}">
                <a16:creationId xmlns:a16="http://schemas.microsoft.com/office/drawing/2014/main" id="{FF5CFB68-6247-2B48-6BA7-184BDE391797}"/>
              </a:ext>
            </a:extLst>
          </p:cNvPr>
          <p:cNvSpPr/>
          <p:nvPr/>
        </p:nvSpPr>
        <p:spPr>
          <a:xfrm>
            <a:off x="9829800" y="371054"/>
            <a:ext cx="7962900" cy="6743700"/>
          </a:xfrm>
          <a:prstGeom prst="rect">
            <a:avLst/>
          </a:prstGeom>
          <a:solidFill>
            <a:schemeClr val="bg1">
              <a:lumMod val="75000"/>
              <a:alpha val="17000"/>
            </a:schemeClr>
          </a:solidFill>
          <a:ln>
            <a:noFill/>
          </a:ln>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629818F-F8FB-2557-2E24-21136DD51C0B}"/>
              </a:ext>
            </a:extLst>
          </p:cNvPr>
          <p:cNvSpPr txBox="1"/>
          <p:nvPr/>
        </p:nvSpPr>
        <p:spPr>
          <a:xfrm>
            <a:off x="3724858" y="571499"/>
            <a:ext cx="1167307" cy="461665"/>
          </a:xfrm>
          <a:prstGeom prst="rect">
            <a:avLst/>
          </a:prstGeom>
          <a:noFill/>
        </p:spPr>
        <p:txBody>
          <a:bodyPr wrap="none" rtlCol="0">
            <a:spAutoFit/>
          </a:bodyPr>
          <a:lstStyle/>
          <a:p>
            <a:r>
              <a:rPr lang="en-US" sz="2400" dirty="0"/>
              <a:t>FY 2020</a:t>
            </a:r>
            <a:endParaRPr lang="en-IN" sz="2400" dirty="0"/>
          </a:p>
        </p:txBody>
      </p:sp>
      <p:sp>
        <p:nvSpPr>
          <p:cNvPr id="8" name="TextBox 7">
            <a:extLst>
              <a:ext uri="{FF2B5EF4-FFF2-40B4-BE49-F238E27FC236}">
                <a16:creationId xmlns:a16="http://schemas.microsoft.com/office/drawing/2014/main" id="{D866923E-7EC3-B862-1012-F6B7DE034088}"/>
              </a:ext>
            </a:extLst>
          </p:cNvPr>
          <p:cNvSpPr txBox="1"/>
          <p:nvPr/>
        </p:nvSpPr>
        <p:spPr>
          <a:xfrm>
            <a:off x="14173200" y="571500"/>
            <a:ext cx="1167307" cy="461665"/>
          </a:xfrm>
          <a:prstGeom prst="rect">
            <a:avLst/>
          </a:prstGeom>
          <a:noFill/>
        </p:spPr>
        <p:txBody>
          <a:bodyPr wrap="none" rtlCol="0">
            <a:spAutoFit/>
          </a:bodyPr>
          <a:lstStyle/>
          <a:p>
            <a:r>
              <a:rPr lang="en-US" sz="2400" dirty="0"/>
              <a:t>FY 2021</a:t>
            </a:r>
            <a:endParaRPr lang="en-IN" sz="2400" dirty="0"/>
          </a:p>
        </p:txBody>
      </p:sp>
      <p:sp>
        <p:nvSpPr>
          <p:cNvPr id="14" name="Oval 13">
            <a:extLst>
              <a:ext uri="{FF2B5EF4-FFF2-40B4-BE49-F238E27FC236}">
                <a16:creationId xmlns:a16="http://schemas.microsoft.com/office/drawing/2014/main" id="{C6FE2F5C-AA5F-1020-8167-D908206A79E8}"/>
              </a:ext>
            </a:extLst>
          </p:cNvPr>
          <p:cNvSpPr/>
          <p:nvPr/>
        </p:nvSpPr>
        <p:spPr>
          <a:xfrm>
            <a:off x="10806607" y="778745"/>
            <a:ext cx="914400" cy="914400"/>
          </a:xfrm>
          <a:prstGeom prst="ellipse">
            <a:avLst/>
          </a:prstGeom>
          <a:solidFill>
            <a:schemeClr val="accent1">
              <a:alpha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A4A81CE-6CF6-81C6-5BA2-22BC6E6F449C}"/>
              </a:ext>
            </a:extLst>
          </p:cNvPr>
          <p:cNvSpPr/>
          <p:nvPr/>
        </p:nvSpPr>
        <p:spPr>
          <a:xfrm>
            <a:off x="5334000" y="5295900"/>
            <a:ext cx="914400" cy="949894"/>
          </a:xfrm>
          <a:prstGeom prst="ellipse">
            <a:avLst/>
          </a:prstGeom>
          <a:solidFill>
            <a:schemeClr val="accent1">
              <a:alpha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3365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125200" y="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935692" cy="1546384"/>
            <a:chOff x="-508000" y="-41233"/>
            <a:chExt cx="24625456" cy="2061849"/>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8:</a:t>
              </a:r>
            </a:p>
          </p:txBody>
        </p:sp>
        <p:sp>
          <p:nvSpPr>
            <p:cNvPr id="10" name="TextBox 10"/>
            <p:cNvSpPr txBox="1"/>
            <p:nvPr/>
          </p:nvSpPr>
          <p:spPr>
            <a:xfrm>
              <a:off x="-488648" y="610056"/>
              <a:ext cx="24606104" cy="1410560"/>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In which quarter of 2020, got the maximum </a:t>
              </a:r>
              <a:r>
                <a:rPr lang="en-US" sz="3000" dirty="0" err="1">
                  <a:solidFill>
                    <a:srgbClr val="FFFFFF"/>
                  </a:solidFill>
                  <a:latin typeface="Georgia" panose="02040502050405020303" pitchFamily="18" charset="0"/>
                </a:rPr>
                <a:t>total_sold_quantity</a:t>
              </a:r>
              <a:r>
                <a:rPr lang="en-US" sz="3000" dirty="0">
                  <a:solidFill>
                    <a:srgbClr val="FFFFFF"/>
                  </a:solidFill>
                  <a:latin typeface="Georgia" panose="02040502050405020303" pitchFamily="18" charset="0"/>
                </a:rPr>
                <a:t>? The final output contains these fields sorted by the </a:t>
              </a:r>
              <a:r>
                <a:rPr lang="en-US" sz="3000" dirty="0" err="1">
                  <a:solidFill>
                    <a:srgbClr val="FFFFFF"/>
                  </a:solidFill>
                  <a:latin typeface="Georgia" panose="02040502050405020303" pitchFamily="18" charset="0"/>
                </a:rPr>
                <a:t>total_sold_quantity</a:t>
              </a:r>
              <a:r>
                <a:rPr lang="en-US" sz="3000" dirty="0">
                  <a:solidFill>
                    <a:srgbClr val="FFFFFF"/>
                  </a:solidFill>
                  <a:latin typeface="Georgia" panose="02040502050405020303" pitchFamily="18" charset="0"/>
                </a:rPr>
                <a:t>, Quarter </a:t>
              </a:r>
              <a:r>
                <a:rPr lang="en-US" sz="3000" dirty="0" err="1">
                  <a:solidFill>
                    <a:srgbClr val="FFFFFF"/>
                  </a:solidFill>
                  <a:latin typeface="Georgia" panose="02040502050405020303" pitchFamily="18" charset="0"/>
                </a:rPr>
                <a:t>total_sold_quantity</a:t>
              </a:r>
              <a:r>
                <a:rPr lang="en-US" sz="3000" dirty="0">
                  <a:solidFill>
                    <a:srgbClr val="FFFFFF"/>
                  </a:solidFill>
                  <a:latin typeface="Georgia" panose="02040502050405020303" pitchFamily="18" charset="0"/>
                </a:rPr>
                <a: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4152675" y="8127242"/>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496800" y="7277307"/>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3" name="Picture 2" descr="A screen shot of a computer">
            <a:extLst>
              <a:ext uri="{FF2B5EF4-FFF2-40B4-BE49-F238E27FC236}">
                <a16:creationId xmlns:a16="http://schemas.microsoft.com/office/drawing/2014/main" id="{2CD60C85-83EC-49C2-EAD5-57E0A8847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189" y="1659585"/>
            <a:ext cx="8183117" cy="6334821"/>
          </a:xfrm>
          <a:prstGeom prst="rect">
            <a:avLst/>
          </a:prstGeom>
          <a:effectLst>
            <a:outerShdw blurRad="254000" dist="38100" sx="101000" sy="101000" algn="tl" rotWithShape="0">
              <a:srgbClr val="FFC000">
                <a:alpha val="40000"/>
              </a:srgbClr>
            </a:outerShdw>
          </a:effectLst>
        </p:spPr>
      </p:pic>
      <p:pic>
        <p:nvPicPr>
          <p:cNvPr id="7" name="Picture 6" descr="A screenshot of a graph&#10;&#10;Description automatically generated">
            <a:extLst>
              <a:ext uri="{FF2B5EF4-FFF2-40B4-BE49-F238E27FC236}">
                <a16:creationId xmlns:a16="http://schemas.microsoft.com/office/drawing/2014/main" id="{B8B826AD-D948-D582-47A8-D1492A44A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6118" y="3369386"/>
            <a:ext cx="3690282" cy="268851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Tree>
    <p:extLst>
      <p:ext uri="{BB962C8B-B14F-4D97-AF65-F5344CB8AC3E}">
        <p14:creationId xmlns:p14="http://schemas.microsoft.com/office/powerpoint/2010/main" val="49089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AutoShape 2"/>
          <p:cNvSpPr/>
          <p:nvPr/>
        </p:nvSpPr>
        <p:spPr>
          <a:xfrm>
            <a:off x="1530252" y="1659529"/>
            <a:ext cx="15267253" cy="7039246"/>
          </a:xfrm>
          <a:prstGeom prst="rect">
            <a:avLst/>
          </a:prstGeom>
          <a:solidFill>
            <a:srgbClr val="FFFFFF">
              <a:alpha val="4706"/>
            </a:srgbClr>
          </a:solidFill>
        </p:spPr>
        <p:txBody>
          <a:bodyPr/>
          <a:lstStyle/>
          <a:p>
            <a:endParaRPr lang="en-IN"/>
          </a:p>
        </p:txBody>
      </p:sp>
      <p:sp>
        <p:nvSpPr>
          <p:cNvPr id="3" name="TextBox 3"/>
          <p:cNvSpPr txBox="1"/>
          <p:nvPr/>
        </p:nvSpPr>
        <p:spPr>
          <a:xfrm>
            <a:off x="3038436" y="2637389"/>
            <a:ext cx="12211128" cy="1000274"/>
          </a:xfrm>
          <a:prstGeom prst="rect">
            <a:avLst/>
          </a:prstGeom>
        </p:spPr>
        <p:txBody>
          <a:bodyPr lIns="0" tIns="0" rIns="0" bIns="0" rtlCol="0" anchor="t">
            <a:spAutoFit/>
          </a:bodyPr>
          <a:lstStyle/>
          <a:p>
            <a:pPr algn="ctr">
              <a:lnSpc>
                <a:spcPts val="7840"/>
              </a:lnSpc>
            </a:pPr>
            <a:r>
              <a:rPr lang="en-US" sz="8000" u="sng" dirty="0">
                <a:solidFill>
                  <a:srgbClr val="FFFFFF"/>
                </a:solidFill>
                <a:latin typeface="Georgia" panose="02040502050405020303" pitchFamily="18" charset="0"/>
              </a:rPr>
              <a:t>Today's agenda</a:t>
            </a:r>
          </a:p>
        </p:txBody>
      </p:sp>
      <p:sp>
        <p:nvSpPr>
          <p:cNvPr id="5" name="TextBox 5"/>
          <p:cNvSpPr txBox="1"/>
          <p:nvPr/>
        </p:nvSpPr>
        <p:spPr>
          <a:xfrm>
            <a:off x="3370724" y="5761685"/>
            <a:ext cx="4969785" cy="731098"/>
          </a:xfrm>
          <a:prstGeom prst="rect">
            <a:avLst/>
          </a:prstGeom>
        </p:spPr>
        <p:txBody>
          <a:bodyPr lIns="0" tIns="0" rIns="0" bIns="0" rtlCol="0" anchor="t">
            <a:spAutoFit/>
          </a:bodyPr>
          <a:lstStyle/>
          <a:p>
            <a:pPr marL="0" lvl="0" indent="0" algn="ctr">
              <a:lnSpc>
                <a:spcPts val="2924"/>
              </a:lnSpc>
              <a:spcBef>
                <a:spcPct val="0"/>
              </a:spcBef>
            </a:pPr>
            <a:r>
              <a:rPr lang="en-US" sz="2400" u="none" dirty="0">
                <a:solidFill>
                  <a:srgbClr val="FFFFFF"/>
                </a:solidFill>
                <a:latin typeface="Georgia" panose="02040502050405020303" pitchFamily="18" charset="0"/>
              </a:rPr>
              <a:t>Objective</a:t>
            </a:r>
          </a:p>
          <a:p>
            <a:pPr marL="0" lvl="0" indent="0" algn="ctr">
              <a:lnSpc>
                <a:spcPts val="2924"/>
              </a:lnSpc>
              <a:spcBef>
                <a:spcPct val="0"/>
              </a:spcBef>
            </a:pPr>
            <a:endParaRPr lang="en-US" sz="2088" u="none" dirty="0">
              <a:solidFill>
                <a:srgbClr val="FFFFFF"/>
              </a:solidFill>
              <a:latin typeface="Georgia" panose="02040502050405020303" pitchFamily="18" charset="0"/>
            </a:endParaRPr>
          </a:p>
        </p:txBody>
      </p:sp>
      <p:sp>
        <p:nvSpPr>
          <p:cNvPr id="6" name="AutoShape 6"/>
          <p:cNvSpPr/>
          <p:nvPr/>
        </p:nvSpPr>
        <p:spPr>
          <a:xfrm rot="-5400000">
            <a:off x="503481" y="4172259"/>
            <a:ext cx="35651" cy="1978134"/>
          </a:xfrm>
          <a:prstGeom prst="rect">
            <a:avLst/>
          </a:prstGeom>
          <a:solidFill>
            <a:srgbClr val="FFFFFF"/>
          </a:solidFill>
        </p:spPr>
        <p:txBody>
          <a:bodyPr/>
          <a:lstStyle/>
          <a:p>
            <a:endParaRPr lang="en-IN"/>
          </a:p>
        </p:txBody>
      </p:sp>
      <p:sp>
        <p:nvSpPr>
          <p:cNvPr id="7" name="AutoShape 7"/>
          <p:cNvSpPr/>
          <p:nvPr/>
        </p:nvSpPr>
        <p:spPr>
          <a:xfrm rot="-5400000">
            <a:off x="17748868" y="4136608"/>
            <a:ext cx="35651" cy="1978134"/>
          </a:xfrm>
          <a:prstGeom prst="rect">
            <a:avLst/>
          </a:prstGeom>
          <a:solidFill>
            <a:srgbClr val="FFFFFF"/>
          </a:solidFill>
        </p:spPr>
        <p:txBody>
          <a:bodyPr/>
          <a:lstStyle/>
          <a:p>
            <a:endParaRPr lang="en-IN"/>
          </a:p>
        </p:txBody>
      </p:sp>
      <p:sp>
        <p:nvSpPr>
          <p:cNvPr id="8" name="Rectangle: Rounded Corners 7">
            <a:extLst>
              <a:ext uri="{FF2B5EF4-FFF2-40B4-BE49-F238E27FC236}">
                <a16:creationId xmlns:a16="http://schemas.microsoft.com/office/drawing/2014/main" id="{3A8F3D61-865E-2D1F-B6FB-411D7212E5AF}"/>
              </a:ext>
            </a:extLst>
          </p:cNvPr>
          <p:cNvSpPr/>
          <p:nvPr/>
        </p:nvSpPr>
        <p:spPr>
          <a:xfrm>
            <a:off x="3960369" y="5583519"/>
            <a:ext cx="1066800" cy="9144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02</a:t>
            </a:r>
            <a:endParaRPr lang="en-IN" sz="3200" dirty="0">
              <a:solidFill>
                <a:schemeClr val="tx1"/>
              </a:solidFill>
            </a:endParaRPr>
          </a:p>
        </p:txBody>
      </p:sp>
      <p:sp>
        <p:nvSpPr>
          <p:cNvPr id="10" name="Rectangle: Rounded Corners 9">
            <a:extLst>
              <a:ext uri="{FF2B5EF4-FFF2-40B4-BE49-F238E27FC236}">
                <a16:creationId xmlns:a16="http://schemas.microsoft.com/office/drawing/2014/main" id="{F4623C46-E1F1-7B45-1FF3-0BF48AF25822}"/>
              </a:ext>
            </a:extLst>
          </p:cNvPr>
          <p:cNvSpPr/>
          <p:nvPr/>
        </p:nvSpPr>
        <p:spPr>
          <a:xfrm>
            <a:off x="3960369" y="6942235"/>
            <a:ext cx="1066800" cy="9144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03</a:t>
            </a:r>
            <a:endParaRPr lang="en-IN" sz="3200" dirty="0">
              <a:solidFill>
                <a:schemeClr val="tx1"/>
              </a:solidFill>
            </a:endParaRPr>
          </a:p>
        </p:txBody>
      </p:sp>
      <p:sp>
        <p:nvSpPr>
          <p:cNvPr id="11" name="TextBox 5">
            <a:extLst>
              <a:ext uri="{FF2B5EF4-FFF2-40B4-BE49-F238E27FC236}">
                <a16:creationId xmlns:a16="http://schemas.microsoft.com/office/drawing/2014/main" id="{C1A74227-3A03-5E1B-7F77-6E17A4AA13F6}"/>
              </a:ext>
            </a:extLst>
          </p:cNvPr>
          <p:cNvSpPr txBox="1"/>
          <p:nvPr/>
        </p:nvSpPr>
        <p:spPr>
          <a:xfrm>
            <a:off x="4232316" y="7181058"/>
            <a:ext cx="4969785" cy="731098"/>
          </a:xfrm>
          <a:prstGeom prst="rect">
            <a:avLst/>
          </a:prstGeom>
        </p:spPr>
        <p:txBody>
          <a:bodyPr lIns="0" tIns="0" rIns="0" bIns="0" rtlCol="0" anchor="t">
            <a:spAutoFit/>
          </a:bodyPr>
          <a:lstStyle/>
          <a:p>
            <a:pPr marL="0" lvl="0" indent="0" algn="ctr">
              <a:lnSpc>
                <a:spcPts val="2924"/>
              </a:lnSpc>
              <a:spcBef>
                <a:spcPct val="0"/>
              </a:spcBef>
            </a:pPr>
            <a:r>
              <a:rPr lang="en-US" sz="2400" u="none" dirty="0">
                <a:solidFill>
                  <a:srgbClr val="FFFFFF"/>
                </a:solidFill>
                <a:latin typeface="Georgia" panose="02040502050405020303" pitchFamily="18" charset="0"/>
              </a:rPr>
              <a:t>Overview of Company</a:t>
            </a:r>
          </a:p>
          <a:p>
            <a:pPr marL="0" lvl="0" indent="0" algn="ctr">
              <a:lnSpc>
                <a:spcPts val="2924"/>
              </a:lnSpc>
              <a:spcBef>
                <a:spcPct val="0"/>
              </a:spcBef>
            </a:pPr>
            <a:endParaRPr lang="en-US" sz="2088" u="none" dirty="0">
              <a:solidFill>
                <a:srgbClr val="FFFFFF"/>
              </a:solidFill>
              <a:latin typeface="Georgia" panose="02040502050405020303" pitchFamily="18" charset="0"/>
            </a:endParaRPr>
          </a:p>
        </p:txBody>
      </p:sp>
      <p:sp>
        <p:nvSpPr>
          <p:cNvPr id="12" name="Rectangle: Rounded Corners 11">
            <a:extLst>
              <a:ext uri="{FF2B5EF4-FFF2-40B4-BE49-F238E27FC236}">
                <a16:creationId xmlns:a16="http://schemas.microsoft.com/office/drawing/2014/main" id="{937BB516-C4D7-DB44-216F-10AA10E45103}"/>
              </a:ext>
            </a:extLst>
          </p:cNvPr>
          <p:cNvSpPr/>
          <p:nvPr/>
        </p:nvSpPr>
        <p:spPr>
          <a:xfrm>
            <a:off x="9584170" y="4318279"/>
            <a:ext cx="1066800" cy="9144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04</a:t>
            </a:r>
            <a:endParaRPr lang="en-IN" sz="3200" dirty="0">
              <a:solidFill>
                <a:schemeClr val="tx1"/>
              </a:solidFill>
            </a:endParaRPr>
          </a:p>
        </p:txBody>
      </p:sp>
      <p:sp>
        <p:nvSpPr>
          <p:cNvPr id="13" name="Rectangle: Rounded Corners 12">
            <a:extLst>
              <a:ext uri="{FF2B5EF4-FFF2-40B4-BE49-F238E27FC236}">
                <a16:creationId xmlns:a16="http://schemas.microsoft.com/office/drawing/2014/main" id="{8F1F7128-28EC-213D-66A5-E40029688712}"/>
              </a:ext>
            </a:extLst>
          </p:cNvPr>
          <p:cNvSpPr/>
          <p:nvPr/>
        </p:nvSpPr>
        <p:spPr>
          <a:xfrm>
            <a:off x="9585657" y="7114838"/>
            <a:ext cx="1066800" cy="9144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06</a:t>
            </a:r>
            <a:endParaRPr lang="en-IN" sz="3200" dirty="0">
              <a:solidFill>
                <a:schemeClr val="tx1"/>
              </a:solidFill>
            </a:endParaRPr>
          </a:p>
        </p:txBody>
      </p:sp>
      <p:sp>
        <p:nvSpPr>
          <p:cNvPr id="14" name="TextBox 5">
            <a:extLst>
              <a:ext uri="{FF2B5EF4-FFF2-40B4-BE49-F238E27FC236}">
                <a16:creationId xmlns:a16="http://schemas.microsoft.com/office/drawing/2014/main" id="{B3238652-3C53-7CE5-2D2C-F931EC948F75}"/>
              </a:ext>
            </a:extLst>
          </p:cNvPr>
          <p:cNvSpPr txBox="1"/>
          <p:nvPr/>
        </p:nvSpPr>
        <p:spPr>
          <a:xfrm>
            <a:off x="9122884" y="4501298"/>
            <a:ext cx="4969785" cy="731098"/>
          </a:xfrm>
          <a:prstGeom prst="rect">
            <a:avLst/>
          </a:prstGeom>
        </p:spPr>
        <p:txBody>
          <a:bodyPr lIns="0" tIns="0" rIns="0" bIns="0" rtlCol="0" anchor="t">
            <a:spAutoFit/>
          </a:bodyPr>
          <a:lstStyle/>
          <a:p>
            <a:pPr marL="0" lvl="0" indent="0" algn="ctr">
              <a:lnSpc>
                <a:spcPts val="2924"/>
              </a:lnSpc>
              <a:spcBef>
                <a:spcPct val="0"/>
              </a:spcBef>
            </a:pPr>
            <a:r>
              <a:rPr lang="en-US" sz="2400" u="none" dirty="0">
                <a:solidFill>
                  <a:srgbClr val="FFFFFF"/>
                </a:solidFill>
                <a:latin typeface="Georgia" panose="02040502050405020303" pitchFamily="18" charset="0"/>
              </a:rPr>
              <a:t>About data</a:t>
            </a:r>
          </a:p>
          <a:p>
            <a:pPr marL="0" lvl="0" indent="0" algn="ctr">
              <a:lnSpc>
                <a:spcPts val="2924"/>
              </a:lnSpc>
              <a:spcBef>
                <a:spcPct val="0"/>
              </a:spcBef>
            </a:pPr>
            <a:endParaRPr lang="en-US" sz="2088" u="none" dirty="0">
              <a:solidFill>
                <a:srgbClr val="FFFFFF"/>
              </a:solidFill>
              <a:latin typeface="Georgia" panose="02040502050405020303" pitchFamily="18" charset="0"/>
            </a:endParaRPr>
          </a:p>
        </p:txBody>
      </p:sp>
      <p:sp>
        <p:nvSpPr>
          <p:cNvPr id="15" name="TextBox 5">
            <a:extLst>
              <a:ext uri="{FF2B5EF4-FFF2-40B4-BE49-F238E27FC236}">
                <a16:creationId xmlns:a16="http://schemas.microsoft.com/office/drawing/2014/main" id="{8FA00B07-9B3F-0E25-30CE-5B932A40E5B1}"/>
              </a:ext>
            </a:extLst>
          </p:cNvPr>
          <p:cNvSpPr txBox="1"/>
          <p:nvPr/>
        </p:nvSpPr>
        <p:spPr>
          <a:xfrm>
            <a:off x="10229252" y="5921017"/>
            <a:ext cx="4969785" cy="731098"/>
          </a:xfrm>
          <a:prstGeom prst="rect">
            <a:avLst/>
          </a:prstGeom>
        </p:spPr>
        <p:txBody>
          <a:bodyPr lIns="0" tIns="0" rIns="0" bIns="0" rtlCol="0" anchor="t">
            <a:spAutoFit/>
          </a:bodyPr>
          <a:lstStyle/>
          <a:p>
            <a:pPr marL="0" lvl="0" indent="0" algn="ctr">
              <a:lnSpc>
                <a:spcPts val="2924"/>
              </a:lnSpc>
              <a:spcBef>
                <a:spcPct val="0"/>
              </a:spcBef>
            </a:pPr>
            <a:r>
              <a:rPr lang="en-US" sz="2400" u="none" dirty="0">
                <a:solidFill>
                  <a:srgbClr val="FFFFFF"/>
                </a:solidFill>
                <a:latin typeface="Georgia" panose="02040502050405020303" pitchFamily="18" charset="0"/>
              </a:rPr>
              <a:t>Ad-hoc Requests and Tools</a:t>
            </a:r>
          </a:p>
          <a:p>
            <a:pPr marL="0" lvl="0" indent="0" algn="ctr">
              <a:lnSpc>
                <a:spcPts val="2924"/>
              </a:lnSpc>
              <a:spcBef>
                <a:spcPct val="0"/>
              </a:spcBef>
            </a:pPr>
            <a:endParaRPr lang="en-US" sz="2088" u="none" dirty="0">
              <a:solidFill>
                <a:srgbClr val="FFFFFF"/>
              </a:solidFill>
              <a:latin typeface="Georgia" panose="02040502050405020303" pitchFamily="18" charset="0"/>
            </a:endParaRPr>
          </a:p>
        </p:txBody>
      </p:sp>
      <p:sp>
        <p:nvSpPr>
          <p:cNvPr id="16" name="Rectangle: Rounded Corners 15">
            <a:extLst>
              <a:ext uri="{FF2B5EF4-FFF2-40B4-BE49-F238E27FC236}">
                <a16:creationId xmlns:a16="http://schemas.microsoft.com/office/drawing/2014/main" id="{D19C8BA2-49B9-5EC1-1A3B-8479BDAC5F39}"/>
              </a:ext>
            </a:extLst>
          </p:cNvPr>
          <p:cNvSpPr/>
          <p:nvPr/>
        </p:nvSpPr>
        <p:spPr>
          <a:xfrm>
            <a:off x="9585657" y="5710458"/>
            <a:ext cx="1066800" cy="9144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05</a:t>
            </a:r>
            <a:endParaRPr lang="en-IN" sz="3200" dirty="0">
              <a:solidFill>
                <a:schemeClr val="tx1"/>
              </a:solidFill>
            </a:endParaRPr>
          </a:p>
        </p:txBody>
      </p:sp>
      <p:sp>
        <p:nvSpPr>
          <p:cNvPr id="17" name="TextBox 5">
            <a:extLst>
              <a:ext uri="{FF2B5EF4-FFF2-40B4-BE49-F238E27FC236}">
                <a16:creationId xmlns:a16="http://schemas.microsoft.com/office/drawing/2014/main" id="{75D14040-2D57-3C9A-A8D8-FEC3E01017BE}"/>
              </a:ext>
            </a:extLst>
          </p:cNvPr>
          <p:cNvSpPr txBox="1"/>
          <p:nvPr/>
        </p:nvSpPr>
        <p:spPr>
          <a:xfrm>
            <a:off x="10734196" y="7286149"/>
            <a:ext cx="4969785" cy="743089"/>
          </a:xfrm>
          <a:prstGeom prst="rect">
            <a:avLst/>
          </a:prstGeom>
        </p:spPr>
        <p:txBody>
          <a:bodyPr lIns="0" tIns="0" rIns="0" bIns="0" rtlCol="0" anchor="t">
            <a:spAutoFit/>
          </a:bodyPr>
          <a:lstStyle/>
          <a:p>
            <a:pPr algn="ctr">
              <a:lnSpc>
                <a:spcPts val="2924"/>
              </a:lnSpc>
              <a:spcBef>
                <a:spcPct val="0"/>
              </a:spcBef>
            </a:pPr>
            <a:r>
              <a:rPr lang="en-US" sz="2400" dirty="0">
                <a:solidFill>
                  <a:srgbClr val="FFFFFF"/>
                </a:solidFill>
                <a:latin typeface="Georgia" panose="02040502050405020303" pitchFamily="18" charset="0"/>
              </a:rPr>
              <a:t>Ad-hoc Requests Findings: Results, Visualizations, and Insights</a:t>
            </a:r>
          </a:p>
        </p:txBody>
      </p:sp>
      <p:sp>
        <p:nvSpPr>
          <p:cNvPr id="18" name="Rectangle: Rounded Corners 17">
            <a:extLst>
              <a:ext uri="{FF2B5EF4-FFF2-40B4-BE49-F238E27FC236}">
                <a16:creationId xmlns:a16="http://schemas.microsoft.com/office/drawing/2014/main" id="{CEFA47DA-DB87-E56A-715A-7CFAF03C9E6C}"/>
              </a:ext>
            </a:extLst>
          </p:cNvPr>
          <p:cNvSpPr/>
          <p:nvPr/>
        </p:nvSpPr>
        <p:spPr>
          <a:xfrm>
            <a:off x="3957011" y="4276834"/>
            <a:ext cx="1066800" cy="91440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01</a:t>
            </a:r>
            <a:endParaRPr lang="en-IN" sz="3200" dirty="0">
              <a:solidFill>
                <a:schemeClr val="tx1"/>
              </a:solidFill>
            </a:endParaRPr>
          </a:p>
        </p:txBody>
      </p:sp>
      <p:sp>
        <p:nvSpPr>
          <p:cNvPr id="19" name="TextBox 5">
            <a:extLst>
              <a:ext uri="{FF2B5EF4-FFF2-40B4-BE49-F238E27FC236}">
                <a16:creationId xmlns:a16="http://schemas.microsoft.com/office/drawing/2014/main" id="{C9827F71-4D5D-5E76-C912-DF076B4D6E89}"/>
              </a:ext>
            </a:extLst>
          </p:cNvPr>
          <p:cNvSpPr txBox="1"/>
          <p:nvPr/>
        </p:nvSpPr>
        <p:spPr>
          <a:xfrm>
            <a:off x="3581399" y="4567219"/>
            <a:ext cx="4969785" cy="731098"/>
          </a:xfrm>
          <a:prstGeom prst="rect">
            <a:avLst/>
          </a:prstGeom>
        </p:spPr>
        <p:txBody>
          <a:bodyPr lIns="0" tIns="0" rIns="0" bIns="0" rtlCol="0" anchor="t">
            <a:spAutoFit/>
          </a:bodyPr>
          <a:lstStyle/>
          <a:p>
            <a:pPr marL="0" lvl="0" indent="0" algn="ctr">
              <a:lnSpc>
                <a:spcPts val="2924"/>
              </a:lnSpc>
              <a:spcBef>
                <a:spcPct val="0"/>
              </a:spcBef>
            </a:pPr>
            <a:r>
              <a:rPr lang="en-US" sz="2400" u="none" dirty="0">
                <a:solidFill>
                  <a:srgbClr val="FFFFFF"/>
                </a:solidFill>
                <a:latin typeface="Georgia" panose="02040502050405020303" pitchFamily="18" charset="0"/>
              </a:rPr>
              <a:t>Introduction</a:t>
            </a:r>
          </a:p>
          <a:p>
            <a:pPr marL="0" lvl="0" indent="0" algn="ctr">
              <a:lnSpc>
                <a:spcPts val="2924"/>
              </a:lnSpc>
              <a:spcBef>
                <a:spcPct val="0"/>
              </a:spcBef>
            </a:pPr>
            <a:endParaRPr lang="en-US" sz="2088" u="none" dirty="0">
              <a:solidFill>
                <a:srgbClr val="FFFFFF"/>
              </a:solidFill>
              <a:latin typeface="Georgia" panose="020405020504050203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11" name="TextBox 11"/>
          <p:cNvSpPr txBox="1"/>
          <p:nvPr/>
        </p:nvSpPr>
        <p:spPr>
          <a:xfrm>
            <a:off x="494835" y="266700"/>
            <a:ext cx="9067799" cy="657468"/>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pic>
        <p:nvPicPr>
          <p:cNvPr id="2" name="Picture 1" descr="A graph of a number of red rectangular bars">
            <a:extLst>
              <a:ext uri="{FF2B5EF4-FFF2-40B4-BE49-F238E27FC236}">
                <a16:creationId xmlns:a16="http://schemas.microsoft.com/office/drawing/2014/main" id="{68C7FD4A-4B2C-5625-72A3-757E8F19A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2128985"/>
            <a:ext cx="7466670" cy="6029030"/>
          </a:xfrm>
          <a:prstGeom prst="rect">
            <a:avLst/>
          </a:prstGeom>
        </p:spPr>
      </p:pic>
      <p:sp>
        <p:nvSpPr>
          <p:cNvPr id="3" name="TextBox 10">
            <a:extLst>
              <a:ext uri="{FF2B5EF4-FFF2-40B4-BE49-F238E27FC236}">
                <a16:creationId xmlns:a16="http://schemas.microsoft.com/office/drawing/2014/main" id="{49C2D521-E272-2577-9729-A8B7C4C4E045}"/>
              </a:ext>
            </a:extLst>
          </p:cNvPr>
          <p:cNvSpPr txBox="1"/>
          <p:nvPr/>
        </p:nvSpPr>
        <p:spPr>
          <a:xfrm>
            <a:off x="685800" y="1104900"/>
            <a:ext cx="8900025" cy="5334602"/>
          </a:xfrm>
          <a:prstGeom prst="rect">
            <a:avLst/>
          </a:prstGeom>
        </p:spPr>
        <p:txBody>
          <a:bodyPr wrap="square" lIns="0" tIns="0" rIns="0" bIns="0" rtlCol="0" anchor="t">
            <a:spAutoFit/>
          </a:bodyPr>
          <a:lstStyle/>
          <a:p>
            <a:pPr marL="342900" indent="-342900" algn="ctr">
              <a:lnSpc>
                <a:spcPts val="4200"/>
              </a:lnSpc>
              <a:spcBef>
                <a:spcPct val="0"/>
              </a:spcBef>
              <a:buFont typeface="Arial" panose="020B0604020202020204" pitchFamily="34" charset="0"/>
              <a:buChar char="•"/>
            </a:pPr>
            <a:r>
              <a:rPr lang="en-US" sz="2800" dirty="0">
                <a:solidFill>
                  <a:schemeClr val="bg1"/>
                </a:solidFill>
                <a:latin typeface="Georgia" panose="02040502050405020303" pitchFamily="18" charset="0"/>
              </a:rPr>
              <a:t>FY 2020 saw the highest quantity sold during Q1 (September-November), reflecting strong performance. </a:t>
            </a:r>
          </a:p>
          <a:p>
            <a:pPr marL="342900" indent="-342900" algn="ctr">
              <a:lnSpc>
                <a:spcPts val="4200"/>
              </a:lnSpc>
              <a:spcBef>
                <a:spcPct val="0"/>
              </a:spcBef>
              <a:buFont typeface="Arial" panose="020B0604020202020204" pitchFamily="34" charset="0"/>
              <a:buChar char="•"/>
            </a:pPr>
            <a:r>
              <a:rPr lang="en-US" sz="2800" dirty="0">
                <a:solidFill>
                  <a:schemeClr val="bg1"/>
                </a:solidFill>
                <a:latin typeface="Georgia" panose="02040502050405020303" pitchFamily="18" charset="0"/>
              </a:rPr>
              <a:t>Q3 (March-May) witnessed a decline in sales due to the impact of the pandemic.</a:t>
            </a:r>
          </a:p>
          <a:p>
            <a:pPr marL="342900" indent="-342900" algn="ctr">
              <a:lnSpc>
                <a:spcPts val="4200"/>
              </a:lnSpc>
              <a:spcBef>
                <a:spcPct val="0"/>
              </a:spcBef>
              <a:buFont typeface="Arial" panose="020B0604020202020204" pitchFamily="34" charset="0"/>
              <a:buChar char="•"/>
            </a:pPr>
            <a:r>
              <a:rPr lang="en-US" sz="2800" dirty="0">
                <a:solidFill>
                  <a:schemeClr val="bg1"/>
                </a:solidFill>
                <a:latin typeface="Georgia" panose="02040502050405020303" pitchFamily="18" charset="0"/>
              </a:rPr>
              <a:t>During Q4 (June-August), a noteworthy increase in sales was observed, signaling a positive recovery trend. This surge was influenced by a growing demand for electronic goods during that period, highlighting its probable correlation with the uptick in sales.</a:t>
            </a:r>
          </a:p>
        </p:txBody>
      </p:sp>
    </p:spTree>
    <p:extLst>
      <p:ext uri="{BB962C8B-B14F-4D97-AF65-F5344CB8AC3E}">
        <p14:creationId xmlns:p14="http://schemas.microsoft.com/office/powerpoint/2010/main" val="401442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125200" y="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935692" cy="1546384"/>
            <a:chOff x="-508000" y="-41233"/>
            <a:chExt cx="24625456" cy="2061849"/>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9:</a:t>
              </a:r>
            </a:p>
          </p:txBody>
        </p:sp>
        <p:sp>
          <p:nvSpPr>
            <p:cNvPr id="10" name="TextBox 10"/>
            <p:cNvSpPr txBox="1"/>
            <p:nvPr/>
          </p:nvSpPr>
          <p:spPr>
            <a:xfrm>
              <a:off x="-488648" y="610056"/>
              <a:ext cx="24606104" cy="1410560"/>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Which channel helped to bring more gross sales in the fiscal year 2021 and the percentage of contribution? The final output contains these fields: channel, </a:t>
              </a:r>
              <a:r>
                <a:rPr lang="en-US" sz="3000" dirty="0" err="1">
                  <a:solidFill>
                    <a:srgbClr val="FFFFFF"/>
                  </a:solidFill>
                  <a:latin typeface="Georgia" panose="02040502050405020303" pitchFamily="18" charset="0"/>
                </a:rPr>
                <a:t>gross_sales_mln</a:t>
              </a:r>
              <a:r>
                <a:rPr lang="en-US" sz="3000" dirty="0">
                  <a:solidFill>
                    <a:srgbClr val="FFFFFF"/>
                  </a:solidFill>
                  <a:latin typeface="Georgia" panose="02040502050405020303" pitchFamily="18" charset="0"/>
                </a:rPr>
                <a:t>, percentage.</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3798122" y="8530362"/>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420600" y="6591300"/>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4" name="Picture 3" descr="A screenshot of a computer code">
            <a:extLst>
              <a:ext uri="{FF2B5EF4-FFF2-40B4-BE49-F238E27FC236}">
                <a16:creationId xmlns:a16="http://schemas.microsoft.com/office/drawing/2014/main" id="{C3CF3483-C3BA-36A6-4AC5-7C1ED5580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661" y="1689810"/>
            <a:ext cx="8516539" cy="6643891"/>
          </a:xfrm>
          <a:prstGeom prst="rect">
            <a:avLst/>
          </a:prstGeom>
          <a:effectLst>
            <a:outerShdw blurRad="254000" dist="38100" sx="101000" sy="101000" algn="tl" rotWithShape="0">
              <a:srgbClr val="FFC000">
                <a:alpha val="40000"/>
              </a:srgbClr>
            </a:outerShdw>
          </a:effectLst>
        </p:spPr>
      </p:pic>
      <p:pic>
        <p:nvPicPr>
          <p:cNvPr id="12" name="Picture 11" descr="A screenshot of a computer&#10;&#10;Description automatically generated">
            <a:extLst>
              <a:ext uri="{FF2B5EF4-FFF2-40B4-BE49-F238E27FC236}">
                <a16:creationId xmlns:a16="http://schemas.microsoft.com/office/drawing/2014/main" id="{A5FA53D1-87C7-D9A0-6C3C-035EE0128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0" y="3946841"/>
            <a:ext cx="5920872" cy="211455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Tree>
    <p:extLst>
      <p:ext uri="{BB962C8B-B14F-4D97-AF65-F5344CB8AC3E}">
        <p14:creationId xmlns:p14="http://schemas.microsoft.com/office/powerpoint/2010/main" val="1949643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11" name="TextBox 11"/>
          <p:cNvSpPr txBox="1"/>
          <p:nvPr/>
        </p:nvSpPr>
        <p:spPr>
          <a:xfrm>
            <a:off x="494835" y="876300"/>
            <a:ext cx="9067799" cy="657468"/>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sp>
        <p:nvSpPr>
          <p:cNvPr id="3" name="TextBox 10">
            <a:extLst>
              <a:ext uri="{FF2B5EF4-FFF2-40B4-BE49-F238E27FC236}">
                <a16:creationId xmlns:a16="http://schemas.microsoft.com/office/drawing/2014/main" id="{49C2D521-E272-2577-9729-A8B7C4C4E045}"/>
              </a:ext>
            </a:extLst>
          </p:cNvPr>
          <p:cNvSpPr txBox="1"/>
          <p:nvPr/>
        </p:nvSpPr>
        <p:spPr>
          <a:xfrm>
            <a:off x="1295400" y="1943100"/>
            <a:ext cx="7466670" cy="3706849"/>
          </a:xfrm>
          <a:prstGeom prst="rect">
            <a:avLst/>
          </a:prstGeom>
        </p:spPr>
        <p:txBody>
          <a:bodyPr wrap="square" lIns="0" tIns="0" rIns="0" bIns="0" rtlCol="0" anchor="t">
            <a:spAutoFit/>
          </a:bodyPr>
          <a:lstStyle/>
          <a:p>
            <a:pPr marL="342900" indent="-342900" algn="ctr">
              <a:lnSpc>
                <a:spcPts val="4200"/>
              </a:lnSpc>
              <a:spcBef>
                <a:spcPct val="0"/>
              </a:spcBef>
              <a:buFont typeface="Arial" panose="020B0604020202020204" pitchFamily="34" charset="0"/>
              <a:buChar char="•"/>
            </a:pPr>
            <a:r>
              <a:rPr lang="en-US" sz="2800" dirty="0">
                <a:solidFill>
                  <a:schemeClr val="bg1"/>
                </a:solidFill>
                <a:latin typeface="Georgia" panose="02040502050405020303" pitchFamily="18" charset="0"/>
              </a:rPr>
              <a:t>Retailers played a big part, bringing in $1924.17 million, which is 73.22% of our total sales in FY 2021. </a:t>
            </a:r>
          </a:p>
          <a:p>
            <a:pPr marL="342900" indent="-342900" algn="ctr">
              <a:lnSpc>
                <a:spcPts val="4200"/>
              </a:lnSpc>
              <a:spcBef>
                <a:spcPct val="0"/>
              </a:spcBef>
              <a:buFont typeface="Arial" panose="020B0604020202020204" pitchFamily="34" charset="0"/>
              <a:buChar char="•"/>
            </a:pPr>
            <a:r>
              <a:rPr lang="en-US" sz="2800" dirty="0">
                <a:solidFill>
                  <a:schemeClr val="bg1"/>
                </a:solidFill>
                <a:latin typeface="Georgia" panose="02040502050405020303" pitchFamily="18" charset="0"/>
              </a:rPr>
              <a:t>Direct channels followed, contributing $406.69 million. </a:t>
            </a:r>
          </a:p>
          <a:p>
            <a:pPr marL="342900" indent="-342900" algn="ctr">
              <a:lnSpc>
                <a:spcPts val="4200"/>
              </a:lnSpc>
              <a:spcBef>
                <a:spcPct val="0"/>
              </a:spcBef>
              <a:buFont typeface="Arial" panose="020B0604020202020204" pitchFamily="34" charset="0"/>
              <a:buChar char="•"/>
            </a:pPr>
            <a:r>
              <a:rPr lang="en-US" sz="2800" dirty="0">
                <a:solidFill>
                  <a:schemeClr val="bg1"/>
                </a:solidFill>
                <a:latin typeface="Georgia" panose="02040502050405020303" pitchFamily="18" charset="0"/>
              </a:rPr>
              <a:t>Distributors had the smallest contribution, with $297.18 million.</a:t>
            </a:r>
          </a:p>
        </p:txBody>
      </p:sp>
      <p:pic>
        <p:nvPicPr>
          <p:cNvPr id="5" name="Picture 4" descr="A diagram of a company">
            <a:extLst>
              <a:ext uri="{FF2B5EF4-FFF2-40B4-BE49-F238E27FC236}">
                <a16:creationId xmlns:a16="http://schemas.microsoft.com/office/drawing/2014/main" id="{2FF73343-8C91-F5C7-72B5-E7DB62E5F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1811576"/>
            <a:ext cx="8077199" cy="6124332"/>
          </a:xfrm>
          <a:prstGeom prst="rect">
            <a:avLst/>
          </a:prstGeom>
        </p:spPr>
      </p:pic>
    </p:spTree>
    <p:extLst>
      <p:ext uri="{BB962C8B-B14F-4D97-AF65-F5344CB8AC3E}">
        <p14:creationId xmlns:p14="http://schemas.microsoft.com/office/powerpoint/2010/main" val="122122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1125200" y="0"/>
            <a:ext cx="7180944" cy="104775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935692" cy="1546384"/>
            <a:chOff x="-508000" y="-41233"/>
            <a:chExt cx="24625456" cy="2061849"/>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10:</a:t>
              </a:r>
            </a:p>
          </p:txBody>
        </p:sp>
        <p:sp>
          <p:nvSpPr>
            <p:cNvPr id="10" name="TextBox 10"/>
            <p:cNvSpPr txBox="1"/>
            <p:nvPr/>
          </p:nvSpPr>
          <p:spPr>
            <a:xfrm>
              <a:off x="-488648" y="610056"/>
              <a:ext cx="24606104" cy="1410560"/>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Get the Top 3 products in each division that have a high </a:t>
              </a:r>
              <a:r>
                <a:rPr lang="en-US" sz="3000" dirty="0" err="1">
                  <a:solidFill>
                    <a:srgbClr val="FFFFFF"/>
                  </a:solidFill>
                  <a:latin typeface="Georgia" panose="02040502050405020303" pitchFamily="18" charset="0"/>
                </a:rPr>
                <a:t>total_sold_quantity</a:t>
              </a:r>
              <a:r>
                <a:rPr lang="en-US" sz="3000" dirty="0">
                  <a:solidFill>
                    <a:srgbClr val="FFFFFF"/>
                  </a:solidFill>
                  <a:latin typeface="Georgia" panose="02040502050405020303" pitchFamily="18" charset="0"/>
                </a:rPr>
                <a:t> in the </a:t>
              </a:r>
              <a:r>
                <a:rPr lang="en-US" sz="3000" dirty="0" err="1">
                  <a:solidFill>
                    <a:srgbClr val="FFFFFF"/>
                  </a:solidFill>
                  <a:latin typeface="Georgia" panose="02040502050405020303" pitchFamily="18" charset="0"/>
                </a:rPr>
                <a:t>fiscal_year</a:t>
              </a:r>
              <a:r>
                <a:rPr lang="en-US" sz="3000" dirty="0">
                  <a:solidFill>
                    <a:srgbClr val="FFFFFF"/>
                  </a:solidFill>
                  <a:latin typeface="Georgia" panose="02040502050405020303" pitchFamily="18" charset="0"/>
                </a:rPr>
                <a:t> 2021? The final output contains these fields: division </a:t>
              </a:r>
              <a:r>
                <a:rPr lang="en-US" sz="3000" dirty="0" err="1">
                  <a:solidFill>
                    <a:srgbClr val="FFFFFF"/>
                  </a:solidFill>
                  <a:latin typeface="Georgia" panose="02040502050405020303" pitchFamily="18" charset="0"/>
                </a:rPr>
                <a:t>product_code</a:t>
              </a:r>
              <a:r>
                <a:rPr lang="en-US" sz="3000" dirty="0">
                  <a:solidFill>
                    <a:srgbClr val="FFFFFF"/>
                  </a:solidFill>
                  <a:latin typeface="Georgia" panose="02040502050405020303" pitchFamily="18" charset="0"/>
                </a:rPr>
                <a:t>, product, </a:t>
              </a:r>
              <a:r>
                <a:rPr lang="en-US" sz="3000" dirty="0" err="1">
                  <a:solidFill>
                    <a:srgbClr val="FFFFFF"/>
                  </a:solidFill>
                  <a:latin typeface="Georgia" panose="02040502050405020303" pitchFamily="18" charset="0"/>
                </a:rPr>
                <a:t>total_sold_quantity</a:t>
              </a:r>
              <a:r>
                <a:rPr lang="en-US" sz="3000" dirty="0">
                  <a:solidFill>
                    <a:srgbClr val="FFFFFF"/>
                  </a:solidFill>
                  <a:latin typeface="Georgia" panose="02040502050405020303" pitchFamily="18" charset="0"/>
                </a:rPr>
                <a:t>, </a:t>
              </a:r>
              <a:r>
                <a:rPr lang="en-US" sz="3000" dirty="0" err="1">
                  <a:solidFill>
                    <a:srgbClr val="FFFFFF"/>
                  </a:solidFill>
                  <a:latin typeface="Georgia" panose="02040502050405020303" pitchFamily="18" charset="0"/>
                </a:rPr>
                <a:t>rank_order</a:t>
              </a:r>
              <a:r>
                <a:rPr lang="en-US" sz="3000" dirty="0">
                  <a:solidFill>
                    <a:srgbClr val="FFFFFF"/>
                  </a:solidFill>
                  <a:latin typeface="Georgia" panose="02040502050405020303" pitchFamily="18" charset="0"/>
                </a:rPr>
                <a:t>.</a:t>
              </a:r>
            </a:p>
          </p:txBody>
        </p:sp>
      </p:grpSp>
      <p:sp>
        <p:nvSpPr>
          <p:cNvPr id="24" name="TextBox 14">
            <a:extLst>
              <a:ext uri="{FF2B5EF4-FFF2-40B4-BE49-F238E27FC236}">
                <a16:creationId xmlns:a16="http://schemas.microsoft.com/office/drawing/2014/main" id="{7338C970-3C5A-5FCF-8D4A-B1DF6B3103E1}"/>
              </a:ext>
            </a:extLst>
          </p:cNvPr>
          <p:cNvSpPr txBox="1"/>
          <p:nvPr/>
        </p:nvSpPr>
        <p:spPr>
          <a:xfrm>
            <a:off x="3821364" y="8372961"/>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077061" y="6438900"/>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HK Grotesk Bold"/>
              </a:rPr>
              <a:t>Result</a:t>
            </a:r>
          </a:p>
        </p:txBody>
      </p:sp>
      <p:pic>
        <p:nvPicPr>
          <p:cNvPr id="3" name="Picture 2" descr="A screenshot of a computer program">
            <a:extLst>
              <a:ext uri="{FF2B5EF4-FFF2-40B4-BE49-F238E27FC236}">
                <a16:creationId xmlns:a16="http://schemas.microsoft.com/office/drawing/2014/main" id="{C470A7B0-792F-8150-37D1-C422A4F55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902870"/>
            <a:ext cx="8839200" cy="6191265"/>
          </a:xfrm>
          <a:prstGeom prst="rect">
            <a:avLst/>
          </a:prstGeom>
          <a:effectLst>
            <a:outerShdw blurRad="254000" dist="38100" sx="101000" sy="101000" algn="tl" rotWithShape="0">
              <a:srgbClr val="FFC000">
                <a:alpha val="40000"/>
              </a:srgbClr>
            </a:outerShdw>
          </a:effectLst>
        </p:spPr>
      </p:pic>
      <p:pic>
        <p:nvPicPr>
          <p:cNvPr id="7" name="Picture 6" descr="A screenshot of a computer">
            <a:extLst>
              <a:ext uri="{FF2B5EF4-FFF2-40B4-BE49-F238E27FC236}">
                <a16:creationId xmlns:a16="http://schemas.microsoft.com/office/drawing/2014/main" id="{5C96A3BA-D09A-E1ED-2E56-FABFBA318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6730" y="2552700"/>
            <a:ext cx="5513070" cy="327660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Tree>
    <p:extLst>
      <p:ext uri="{BB962C8B-B14F-4D97-AF65-F5344CB8AC3E}">
        <p14:creationId xmlns:p14="http://schemas.microsoft.com/office/powerpoint/2010/main" val="3117837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9" name="Group 9"/>
          <p:cNvGrpSpPr/>
          <p:nvPr/>
        </p:nvGrpSpPr>
        <p:grpSpPr>
          <a:xfrm>
            <a:off x="113109" y="6384443"/>
            <a:ext cx="18244594" cy="3660925"/>
            <a:chOff x="-731209" y="-1113917"/>
            <a:chExt cx="16998581" cy="2541385"/>
          </a:xfrm>
        </p:grpSpPr>
        <p:sp>
          <p:nvSpPr>
            <p:cNvPr id="10" name="TextBox 10"/>
            <p:cNvSpPr txBox="1"/>
            <p:nvPr/>
          </p:nvSpPr>
          <p:spPr>
            <a:xfrm>
              <a:off x="2139183" y="-763664"/>
              <a:ext cx="14128189" cy="2191132"/>
            </a:xfrm>
            <a:prstGeom prst="rect">
              <a:avLst/>
            </a:prstGeom>
          </p:spPr>
          <p:txBody>
            <a:bodyPr wrap="square" lIns="0" tIns="0" rIns="0" bIns="0" rtlCol="0" anchor="t">
              <a:spAutoFit/>
            </a:bodyPr>
            <a:lstStyle/>
            <a:p>
              <a:pPr marL="342900" indent="-342900">
                <a:lnSpc>
                  <a:spcPts val="4200"/>
                </a:lnSpc>
                <a:spcBef>
                  <a:spcPct val="0"/>
                </a:spcBef>
                <a:buFont typeface="Arial" panose="020B0604020202020204" pitchFamily="34" charset="0"/>
                <a:buChar char="•"/>
              </a:pPr>
              <a:r>
                <a:rPr lang="en-US" sz="2000" dirty="0">
                  <a:solidFill>
                    <a:schemeClr val="bg1"/>
                  </a:solidFill>
                  <a:latin typeface="Georgia" panose="02040502050405020303" pitchFamily="18" charset="0"/>
                </a:rPr>
                <a:t>In N&amp;S division, the top 3 selling products were pen drives with various variants, totaling around 7 lakh in quantity. </a:t>
              </a:r>
            </a:p>
            <a:p>
              <a:pPr marL="342900" indent="-342900">
                <a:lnSpc>
                  <a:spcPts val="4200"/>
                </a:lnSpc>
                <a:spcBef>
                  <a:spcPct val="0"/>
                </a:spcBef>
                <a:buFont typeface="Arial" panose="020B0604020202020204" pitchFamily="34" charset="0"/>
                <a:buChar char="•"/>
              </a:pPr>
              <a:r>
                <a:rPr lang="en-US" sz="2000" dirty="0">
                  <a:solidFill>
                    <a:schemeClr val="bg1"/>
                  </a:solidFill>
                  <a:latin typeface="Georgia" panose="02040502050405020303" pitchFamily="18" charset="0"/>
                </a:rPr>
                <a:t>For P&amp;A division, mouse with different variants took the lead as the top 3 selling products, amounting to around 4 lakh in quantity. </a:t>
              </a:r>
            </a:p>
            <a:p>
              <a:pPr marL="342900" indent="-342900">
                <a:lnSpc>
                  <a:spcPts val="4200"/>
                </a:lnSpc>
                <a:spcBef>
                  <a:spcPct val="0"/>
                </a:spcBef>
                <a:buFont typeface="Arial" panose="020B0604020202020204" pitchFamily="34" charset="0"/>
                <a:buChar char="•"/>
              </a:pPr>
              <a:r>
                <a:rPr lang="en-US" sz="2000" dirty="0">
                  <a:solidFill>
                    <a:schemeClr val="bg1"/>
                  </a:solidFill>
                  <a:latin typeface="Georgia" panose="02040502050405020303" pitchFamily="18" charset="0"/>
                </a:rPr>
                <a:t>However, in the PC division, personal laptops were the top-selling products, but the quantity was relatively lower, standing at around 17,000.</a:t>
              </a:r>
            </a:p>
            <a:p>
              <a:pPr marL="342900" indent="-342900">
                <a:lnSpc>
                  <a:spcPts val="4200"/>
                </a:lnSpc>
                <a:spcBef>
                  <a:spcPct val="0"/>
                </a:spcBef>
                <a:buFont typeface="Arial" panose="020B0604020202020204" pitchFamily="34" charset="0"/>
                <a:buChar char="•"/>
              </a:pPr>
              <a:r>
                <a:rPr lang="en-US" sz="2000" dirty="0">
                  <a:solidFill>
                    <a:schemeClr val="bg1"/>
                  </a:solidFill>
                  <a:latin typeface="Georgia" panose="02040502050405020303" pitchFamily="18" charset="0"/>
                </a:rPr>
                <a:t>PC division's sales lag behind other divisions; implementing strategic decisions to enhance the quantity and competitiveness of personal laptops is crucial for improvement.</a:t>
              </a:r>
            </a:p>
          </p:txBody>
        </p:sp>
        <p:sp>
          <p:nvSpPr>
            <p:cNvPr id="11" name="TextBox 11"/>
            <p:cNvSpPr txBox="1"/>
            <p:nvPr/>
          </p:nvSpPr>
          <p:spPr>
            <a:xfrm>
              <a:off x="-731209" y="-1113917"/>
              <a:ext cx="16329063" cy="456409"/>
            </a:xfrm>
            <a:prstGeom prst="rect">
              <a:avLst/>
            </a:prstGeom>
          </p:spPr>
          <p:txBody>
            <a:bodyPr lIns="0" tIns="0" rIns="0" bIns="0" rtlCol="0" anchor="t">
              <a:spAutoFit/>
            </a:bodyPr>
            <a:lstStyle/>
            <a:p>
              <a:pPr algn="ctr">
                <a:lnSpc>
                  <a:spcPts val="4760"/>
                </a:lnSpc>
                <a:spcBef>
                  <a:spcPct val="0"/>
                </a:spcBef>
              </a:pPr>
              <a:r>
                <a:rPr lang="en-US" sz="3400" b="1" u="sng" dirty="0">
                  <a:solidFill>
                    <a:schemeClr val="tx2">
                      <a:lumMod val="40000"/>
                      <a:lumOff val="60000"/>
                    </a:schemeClr>
                  </a:solidFill>
                  <a:latin typeface="Georgia" panose="02040502050405020303" pitchFamily="18" charset="0"/>
                </a:rPr>
                <a:t>Insights</a:t>
              </a:r>
            </a:p>
          </p:txBody>
        </p:sp>
      </p:grpSp>
      <p:pic>
        <p:nvPicPr>
          <p:cNvPr id="3" name="Picture 2" descr="A screenshot of a graph">
            <a:extLst>
              <a:ext uri="{FF2B5EF4-FFF2-40B4-BE49-F238E27FC236}">
                <a16:creationId xmlns:a16="http://schemas.microsoft.com/office/drawing/2014/main" id="{DBD9B6DB-BCAD-6A83-D190-63E71DEE6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42" y="587558"/>
            <a:ext cx="5200716" cy="5810810"/>
          </a:xfrm>
          <a:prstGeom prst="rect">
            <a:avLst/>
          </a:prstGeom>
        </p:spPr>
      </p:pic>
      <p:pic>
        <p:nvPicPr>
          <p:cNvPr id="5" name="Picture 4" descr="A screenshot of a graph&#10;&#10;Description automatically generated">
            <a:extLst>
              <a:ext uri="{FF2B5EF4-FFF2-40B4-BE49-F238E27FC236}">
                <a16:creationId xmlns:a16="http://schemas.microsoft.com/office/drawing/2014/main" id="{EBC5D4F9-39B8-1BCB-1FF8-7C05E4C60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9332" y="543144"/>
            <a:ext cx="5334000" cy="5899637"/>
          </a:xfrm>
          <a:prstGeom prst="rect">
            <a:avLst/>
          </a:prstGeom>
        </p:spPr>
      </p:pic>
      <p:pic>
        <p:nvPicPr>
          <p:cNvPr id="8" name="Picture 7" descr="A screenshot of a cell phone">
            <a:extLst>
              <a:ext uri="{FF2B5EF4-FFF2-40B4-BE49-F238E27FC236}">
                <a16:creationId xmlns:a16="http://schemas.microsoft.com/office/drawing/2014/main" id="{6700B78C-8082-39D9-E959-6282AE458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47" y="593890"/>
            <a:ext cx="5200715" cy="5899637"/>
          </a:xfrm>
          <a:prstGeom prst="rect">
            <a:avLst/>
          </a:prstGeom>
        </p:spPr>
      </p:pic>
      <p:sp>
        <p:nvSpPr>
          <p:cNvPr id="12" name="TextBox 14">
            <a:extLst>
              <a:ext uri="{FF2B5EF4-FFF2-40B4-BE49-F238E27FC236}">
                <a16:creationId xmlns:a16="http://schemas.microsoft.com/office/drawing/2014/main" id="{2B58A29E-1EFE-DF34-0CB5-84E202EA9535}"/>
              </a:ext>
            </a:extLst>
          </p:cNvPr>
          <p:cNvSpPr txBox="1"/>
          <p:nvPr/>
        </p:nvSpPr>
        <p:spPr>
          <a:xfrm>
            <a:off x="3962400" y="72086"/>
            <a:ext cx="9543144" cy="488467"/>
          </a:xfrm>
          <a:prstGeom prst="rect">
            <a:avLst/>
          </a:prstGeom>
        </p:spPr>
        <p:txBody>
          <a:bodyPr wrap="square" lIns="0" tIns="0" rIns="0" bIns="0" rtlCol="0" anchor="t">
            <a:spAutoFit/>
          </a:bodyPr>
          <a:lstStyle/>
          <a:p>
            <a:pPr algn="ctr">
              <a:lnSpc>
                <a:spcPts val="3839"/>
              </a:lnSpc>
            </a:pPr>
            <a:r>
              <a:rPr lang="en-US" sz="3199" u="sng" dirty="0">
                <a:solidFill>
                  <a:srgbClr val="FFC000"/>
                </a:solidFill>
                <a:latin typeface="HK Grotesk Bold"/>
              </a:rPr>
              <a:t>Top 3 Selling Products in each Division in FY 2021</a:t>
            </a:r>
          </a:p>
        </p:txBody>
      </p:sp>
    </p:spTree>
    <p:extLst>
      <p:ext uri="{BB962C8B-B14F-4D97-AF65-F5344CB8AC3E}">
        <p14:creationId xmlns:p14="http://schemas.microsoft.com/office/powerpoint/2010/main" val="12652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txBody>
          <a:bodyPr/>
          <a:lstStyle/>
          <a:p>
            <a:endParaRPr lang="en-IN"/>
          </a:p>
        </p:txBody>
      </p:sp>
      <p:sp>
        <p:nvSpPr>
          <p:cNvPr id="4" name="TextBox 4"/>
          <p:cNvSpPr txBox="1"/>
          <p:nvPr/>
        </p:nvSpPr>
        <p:spPr>
          <a:xfrm>
            <a:off x="3002785" y="3944196"/>
            <a:ext cx="12211128" cy="1000274"/>
          </a:xfrm>
          <a:prstGeom prst="rect">
            <a:avLst/>
          </a:prstGeom>
        </p:spPr>
        <p:txBody>
          <a:bodyPr lIns="0" tIns="0" rIns="0" bIns="0" rtlCol="0" anchor="t">
            <a:spAutoFit/>
          </a:bodyPr>
          <a:lstStyle/>
          <a:p>
            <a:pPr algn="ctr">
              <a:lnSpc>
                <a:spcPts val="7840"/>
              </a:lnSpc>
            </a:pPr>
            <a:r>
              <a:rPr lang="en-US" sz="8000" dirty="0">
                <a:solidFill>
                  <a:srgbClr val="171717"/>
                </a:solidFill>
                <a:latin typeface="Georgia" panose="02040502050405020303" pitchFamily="18" charset="0"/>
              </a:rPr>
              <a:t>Thank you</a:t>
            </a:r>
          </a:p>
        </p:txBody>
      </p:sp>
      <p:sp>
        <p:nvSpPr>
          <p:cNvPr id="6" name="AutoShape 6"/>
          <p:cNvSpPr/>
          <p:nvPr/>
        </p:nvSpPr>
        <p:spPr>
          <a:xfrm rot="-5400000">
            <a:off x="503481" y="4172259"/>
            <a:ext cx="35651" cy="1978134"/>
          </a:xfrm>
          <a:prstGeom prst="rect">
            <a:avLst/>
          </a:prstGeom>
          <a:solidFill>
            <a:srgbClr val="FFFFFF"/>
          </a:solidFill>
        </p:spPr>
        <p:txBody>
          <a:bodyPr/>
          <a:lstStyle/>
          <a:p>
            <a:endParaRPr lang="en-IN"/>
          </a:p>
        </p:txBody>
      </p:sp>
      <p:sp>
        <p:nvSpPr>
          <p:cNvPr id="7" name="AutoShape 7"/>
          <p:cNvSpPr/>
          <p:nvPr/>
        </p:nvSpPr>
        <p:spPr>
          <a:xfrm rot="-5400000">
            <a:off x="17748868" y="4136608"/>
            <a:ext cx="35651" cy="1978134"/>
          </a:xfrm>
          <a:prstGeom prst="rect">
            <a:avLst/>
          </a:prstGeom>
          <a:solidFill>
            <a:srgbClr val="FFFFFF"/>
          </a:solid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FFFFFF">
              <a:alpha val="4706"/>
            </a:srgbClr>
          </a:solidFill>
        </p:spPr>
        <p:txBody>
          <a:bodyPr/>
          <a:lstStyle/>
          <a:p>
            <a:endParaRPr lang="en-IN"/>
          </a:p>
        </p:txBody>
      </p:sp>
      <p:grpSp>
        <p:nvGrpSpPr>
          <p:cNvPr id="3" name="Group 3"/>
          <p:cNvGrpSpPr/>
          <p:nvPr/>
        </p:nvGrpSpPr>
        <p:grpSpPr>
          <a:xfrm>
            <a:off x="2133600" y="2445544"/>
            <a:ext cx="14173200" cy="5516445"/>
            <a:chOff x="0" y="161925"/>
            <a:chExt cx="16281504" cy="6493080"/>
          </a:xfrm>
        </p:grpSpPr>
        <p:sp>
          <p:nvSpPr>
            <p:cNvPr id="4" name="TextBox 4"/>
            <p:cNvSpPr txBox="1"/>
            <p:nvPr/>
          </p:nvSpPr>
          <p:spPr>
            <a:xfrm>
              <a:off x="0" y="161925"/>
              <a:ext cx="16281504" cy="1177363"/>
            </a:xfrm>
            <a:prstGeom prst="rect">
              <a:avLst/>
            </a:prstGeom>
          </p:spPr>
          <p:txBody>
            <a:bodyPr lIns="0" tIns="0" rIns="0" bIns="0" rtlCol="0" anchor="t">
              <a:spAutoFit/>
            </a:bodyPr>
            <a:lstStyle/>
            <a:p>
              <a:pPr algn="ctr">
                <a:lnSpc>
                  <a:spcPts val="7840"/>
                </a:lnSpc>
              </a:pPr>
              <a:r>
                <a:rPr lang="en-US" sz="7200" u="sng" dirty="0">
                  <a:solidFill>
                    <a:srgbClr val="FFFFFF"/>
                  </a:solidFill>
                  <a:latin typeface="Georgia" panose="02040502050405020303" pitchFamily="18" charset="0"/>
                </a:rPr>
                <a:t>Introduction</a:t>
              </a:r>
            </a:p>
          </p:txBody>
        </p:sp>
        <p:sp>
          <p:nvSpPr>
            <p:cNvPr id="5" name="TextBox 5"/>
            <p:cNvSpPr txBox="1"/>
            <p:nvPr/>
          </p:nvSpPr>
          <p:spPr>
            <a:xfrm>
              <a:off x="875350" y="2090459"/>
              <a:ext cx="15240000" cy="4564546"/>
            </a:xfrm>
            <a:prstGeom prst="rect">
              <a:avLst/>
            </a:prstGeom>
          </p:spPr>
          <p:txBody>
            <a:bodyPr wrap="square" lIns="0" tIns="0" rIns="0" bIns="0" rtlCol="0" anchor="t">
              <a:spAutoFit/>
            </a:bodyPr>
            <a:lstStyle/>
            <a:p>
              <a:pPr marL="457200" indent="-457200" algn="l">
                <a:buFont typeface="Wingdings" panose="05000000000000000000" pitchFamily="2" charset="2"/>
                <a:buChar char="§"/>
              </a:pPr>
              <a:r>
                <a:rPr lang="en-US" sz="2800" b="0" i="0" dirty="0" err="1">
                  <a:solidFill>
                    <a:schemeClr val="bg1"/>
                  </a:solidFill>
                  <a:effectLst/>
                  <a:latin typeface="Georgia" panose="02040502050405020303" pitchFamily="18" charset="0"/>
                </a:rPr>
                <a:t>Atliq</a:t>
              </a:r>
              <a:r>
                <a:rPr lang="en-US" sz="2800" b="0" i="0" dirty="0">
                  <a:solidFill>
                    <a:schemeClr val="bg1"/>
                  </a:solidFill>
                  <a:effectLst/>
                  <a:latin typeface="Georgia" panose="02040502050405020303" pitchFamily="18" charset="0"/>
                </a:rPr>
                <a:t> </a:t>
              </a:r>
              <a:r>
                <a:rPr lang="en-US" sz="2800" b="0" i="0" dirty="0" err="1">
                  <a:solidFill>
                    <a:schemeClr val="bg1"/>
                  </a:solidFill>
                  <a:effectLst/>
                  <a:latin typeface="Georgia" panose="02040502050405020303" pitchFamily="18" charset="0"/>
                </a:rPr>
                <a:t>Hardwares</a:t>
              </a:r>
              <a:r>
                <a:rPr lang="en-US" sz="2800" b="0" i="0" dirty="0">
                  <a:solidFill>
                    <a:schemeClr val="bg1"/>
                  </a:solidFill>
                  <a:effectLst/>
                  <a:latin typeface="Georgia" panose="02040502050405020303" pitchFamily="18" charset="0"/>
                </a:rPr>
                <a:t> (</a:t>
              </a:r>
              <a:r>
                <a:rPr lang="en-IN" sz="2800" b="0" i="0" dirty="0">
                  <a:solidFill>
                    <a:schemeClr val="bg1"/>
                  </a:solidFill>
                  <a:effectLst/>
                  <a:latin typeface="Georgia" panose="02040502050405020303" pitchFamily="18" charset="0"/>
                </a:rPr>
                <a:t>Abstract entity</a:t>
              </a:r>
              <a:r>
                <a:rPr lang="en-US" sz="2800" b="0" i="0" dirty="0">
                  <a:solidFill>
                    <a:schemeClr val="bg1"/>
                  </a:solidFill>
                  <a:effectLst/>
                  <a:latin typeface="Georgia" panose="02040502050405020303" pitchFamily="18" charset="0"/>
                </a:rPr>
                <a:t>) is one of the leading computer hardware producers in India and well expanded in other countries too.</a:t>
              </a:r>
            </a:p>
            <a:p>
              <a:pPr marL="457200" indent="-457200" algn="l">
                <a:buFont typeface="Wingdings" panose="05000000000000000000" pitchFamily="2" charset="2"/>
                <a:buChar char="§"/>
              </a:pPr>
              <a:r>
                <a:rPr lang="en-US" sz="2800" b="0" i="0" dirty="0">
                  <a:solidFill>
                    <a:schemeClr val="bg1"/>
                  </a:solidFill>
                  <a:effectLst/>
                  <a:latin typeface="Georgia" panose="02040502050405020303" pitchFamily="18" charset="0"/>
                </a:rPr>
                <a:t>The management has observed a deficiency in obtaining sufficient insights for prompt and informed decision-making.</a:t>
              </a:r>
            </a:p>
            <a:p>
              <a:pPr marL="457200" indent="-457200" algn="l">
                <a:buFont typeface="Wingdings" panose="05000000000000000000" pitchFamily="2" charset="2"/>
                <a:buChar char="§"/>
              </a:pPr>
              <a:r>
                <a:rPr lang="en-US" sz="2800" b="0" i="0" dirty="0">
                  <a:solidFill>
                    <a:schemeClr val="bg1"/>
                  </a:solidFill>
                  <a:effectLst/>
                  <a:latin typeface="Georgia" panose="02040502050405020303" pitchFamily="18" charset="0"/>
                </a:rPr>
                <a:t>They want to grow the data analytics team with junior analysts.</a:t>
              </a:r>
            </a:p>
            <a:p>
              <a:pPr marL="457200" indent="-457200" algn="l">
                <a:buFont typeface="Wingdings" panose="05000000000000000000" pitchFamily="2" charset="2"/>
                <a:buChar char="§"/>
              </a:pPr>
              <a:r>
                <a:rPr lang="en-US" sz="2800" b="0" i="0" dirty="0">
                  <a:solidFill>
                    <a:schemeClr val="bg1"/>
                  </a:solidFill>
                  <a:effectLst/>
                  <a:latin typeface="Georgia" panose="02040502050405020303" pitchFamily="18" charset="0"/>
                </a:rPr>
                <a:t>Tony Sharma, their data analytics director, is looking for people good at both tech and soft skills.</a:t>
              </a:r>
            </a:p>
            <a:p>
              <a:pPr marL="457200" indent="-457200" algn="l">
                <a:buFont typeface="Wingdings" panose="05000000000000000000" pitchFamily="2" charset="2"/>
                <a:buChar char="§"/>
              </a:pPr>
              <a:r>
                <a:rPr lang="en-US" sz="2800" b="0" i="0" dirty="0">
                  <a:solidFill>
                    <a:schemeClr val="bg1"/>
                  </a:solidFill>
                  <a:effectLst/>
                  <a:latin typeface="Georgia" panose="02040502050405020303" pitchFamily="18" charset="0"/>
                </a:rPr>
                <a:t>To find the right fit, he plans to hold a SQL challenge to test candidates' technical and communication skills.</a:t>
              </a:r>
            </a:p>
          </p:txBody>
        </p:sp>
      </p:grpSp>
      <p:sp>
        <p:nvSpPr>
          <p:cNvPr id="8" name="AutoShape 8"/>
          <p:cNvSpPr/>
          <p:nvPr/>
        </p:nvSpPr>
        <p:spPr>
          <a:xfrm rot="-5400000">
            <a:off x="503481" y="4172259"/>
            <a:ext cx="35651" cy="1978134"/>
          </a:xfrm>
          <a:prstGeom prst="rect">
            <a:avLst/>
          </a:prstGeom>
          <a:solidFill>
            <a:srgbClr val="FFFFFF"/>
          </a:solidFill>
        </p:spPr>
        <p:txBody>
          <a:bodyPr/>
          <a:lstStyle/>
          <a:p>
            <a:endParaRPr lang="en-IN"/>
          </a:p>
        </p:txBody>
      </p:sp>
      <p:sp>
        <p:nvSpPr>
          <p:cNvPr id="9" name="AutoShape 9"/>
          <p:cNvSpPr/>
          <p:nvPr/>
        </p:nvSpPr>
        <p:spPr>
          <a:xfrm rot="-5400000">
            <a:off x="17748868" y="4136608"/>
            <a:ext cx="35651" cy="1978134"/>
          </a:xfrm>
          <a:prstGeom prst="rect">
            <a:avLst/>
          </a:prstGeom>
          <a:solidFill>
            <a:srgbClr val="FFFFFF"/>
          </a:solid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FFFFFF">
              <a:alpha val="4706"/>
            </a:srgbClr>
          </a:solidFill>
        </p:spPr>
        <p:txBody>
          <a:bodyPr/>
          <a:lstStyle/>
          <a:p>
            <a:endParaRPr lang="en-IN"/>
          </a:p>
        </p:txBody>
      </p:sp>
      <p:grpSp>
        <p:nvGrpSpPr>
          <p:cNvPr id="3" name="Group 3"/>
          <p:cNvGrpSpPr/>
          <p:nvPr/>
        </p:nvGrpSpPr>
        <p:grpSpPr>
          <a:xfrm>
            <a:off x="2819400" y="2445544"/>
            <a:ext cx="12211128" cy="5222025"/>
            <a:chOff x="0" y="161925"/>
            <a:chExt cx="16281504" cy="6962697"/>
          </a:xfrm>
        </p:grpSpPr>
        <p:sp>
          <p:nvSpPr>
            <p:cNvPr id="4" name="TextBox 4"/>
            <p:cNvSpPr txBox="1"/>
            <p:nvPr/>
          </p:nvSpPr>
          <p:spPr>
            <a:xfrm>
              <a:off x="0" y="161925"/>
              <a:ext cx="16281504" cy="1369264"/>
            </a:xfrm>
            <a:prstGeom prst="rect">
              <a:avLst/>
            </a:prstGeom>
          </p:spPr>
          <p:txBody>
            <a:bodyPr lIns="0" tIns="0" rIns="0" bIns="0" rtlCol="0" anchor="t">
              <a:spAutoFit/>
            </a:bodyPr>
            <a:lstStyle/>
            <a:p>
              <a:pPr algn="ctr">
                <a:lnSpc>
                  <a:spcPts val="7840"/>
                </a:lnSpc>
              </a:pPr>
              <a:r>
                <a:rPr lang="en-US" sz="7200" u="sng" dirty="0">
                  <a:solidFill>
                    <a:srgbClr val="FFFFFF"/>
                  </a:solidFill>
                  <a:latin typeface="Georgia" panose="02040502050405020303" pitchFamily="18" charset="0"/>
                </a:rPr>
                <a:t>Objective</a:t>
              </a:r>
            </a:p>
          </p:txBody>
        </p:sp>
        <p:sp>
          <p:nvSpPr>
            <p:cNvPr id="5" name="TextBox 5"/>
            <p:cNvSpPr txBox="1"/>
            <p:nvPr/>
          </p:nvSpPr>
          <p:spPr>
            <a:xfrm>
              <a:off x="2350963" y="2133599"/>
              <a:ext cx="13930541" cy="4991023"/>
            </a:xfrm>
            <a:prstGeom prst="rect">
              <a:avLst/>
            </a:prstGeom>
          </p:spPr>
          <p:txBody>
            <a:bodyPr wrap="square" lIns="0" tIns="0" rIns="0" bIns="0" rtlCol="0" anchor="t">
              <a:spAutoFit/>
            </a:bodyPr>
            <a:lstStyle/>
            <a:p>
              <a:pPr marL="457200" indent="-457200">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Address and provide insights for 10 ad hoc requests presented by the management team.</a:t>
              </a:r>
            </a:p>
            <a:p>
              <a:pPr marL="457200" indent="-457200">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Empower the management team with data-driven decision-making. </a:t>
              </a:r>
            </a:p>
            <a:p>
              <a:pPr marL="457200" indent="-457200">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Deepen understanding of the business landscape. </a:t>
              </a:r>
            </a:p>
            <a:p>
              <a:pPr marL="457200" indent="-457200">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Facilitate informed and impactful decisions. </a:t>
              </a:r>
            </a:p>
            <a:p>
              <a:pPr marL="457200" indent="-457200">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Support the company's scalability objectives.</a:t>
              </a:r>
            </a:p>
          </p:txBody>
        </p:sp>
      </p:grpSp>
      <p:sp>
        <p:nvSpPr>
          <p:cNvPr id="8" name="AutoShape 8"/>
          <p:cNvSpPr/>
          <p:nvPr/>
        </p:nvSpPr>
        <p:spPr>
          <a:xfrm rot="-5400000">
            <a:off x="503481" y="4172259"/>
            <a:ext cx="35651" cy="1978134"/>
          </a:xfrm>
          <a:prstGeom prst="rect">
            <a:avLst/>
          </a:prstGeom>
          <a:solidFill>
            <a:srgbClr val="FFFFFF"/>
          </a:solidFill>
        </p:spPr>
        <p:txBody>
          <a:bodyPr/>
          <a:lstStyle/>
          <a:p>
            <a:endParaRPr lang="en-IN"/>
          </a:p>
        </p:txBody>
      </p:sp>
      <p:sp>
        <p:nvSpPr>
          <p:cNvPr id="9" name="AutoShape 9"/>
          <p:cNvSpPr/>
          <p:nvPr/>
        </p:nvSpPr>
        <p:spPr>
          <a:xfrm rot="-5400000">
            <a:off x="17748868" y="4136608"/>
            <a:ext cx="35651" cy="1978134"/>
          </a:xfrm>
          <a:prstGeom prst="rect">
            <a:avLst/>
          </a:prstGeom>
          <a:solidFill>
            <a:srgbClr val="FFFFFF"/>
          </a:solidFill>
        </p:spPr>
        <p:txBody>
          <a:bodyPr/>
          <a:lstStyle/>
          <a:p>
            <a:endParaRPr lang="en-IN"/>
          </a:p>
        </p:txBody>
      </p:sp>
    </p:spTree>
    <p:extLst>
      <p:ext uri="{BB962C8B-B14F-4D97-AF65-F5344CB8AC3E}">
        <p14:creationId xmlns:p14="http://schemas.microsoft.com/office/powerpoint/2010/main" val="42419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8886"/>
            <a:ext cx="11887201" cy="10355886"/>
          </a:xfrm>
          <a:prstGeom prst="rect">
            <a:avLst/>
          </a:prstGeom>
          <a:solidFill>
            <a:srgbClr val="171717"/>
          </a:solidFill>
        </p:spPr>
        <p:txBody>
          <a:bodyPr/>
          <a:lstStyle/>
          <a:p>
            <a:endParaRPr lang="en-IN" dirty="0"/>
          </a:p>
        </p:txBody>
      </p:sp>
      <p:grpSp>
        <p:nvGrpSpPr>
          <p:cNvPr id="5" name="Group 5"/>
          <p:cNvGrpSpPr/>
          <p:nvPr/>
        </p:nvGrpSpPr>
        <p:grpSpPr>
          <a:xfrm>
            <a:off x="395774" y="68886"/>
            <a:ext cx="7455842" cy="8780631"/>
            <a:chOff x="-1464430" y="-806545"/>
            <a:chExt cx="9941123" cy="8859812"/>
          </a:xfrm>
        </p:grpSpPr>
        <p:sp>
          <p:nvSpPr>
            <p:cNvPr id="6" name="TextBox 6"/>
            <p:cNvSpPr txBox="1"/>
            <p:nvPr/>
          </p:nvSpPr>
          <p:spPr>
            <a:xfrm>
              <a:off x="-1464430" y="-806545"/>
              <a:ext cx="8602231" cy="920916"/>
            </a:xfrm>
            <a:prstGeom prst="rect">
              <a:avLst/>
            </a:prstGeom>
          </p:spPr>
          <p:txBody>
            <a:bodyPr wrap="square" lIns="0" tIns="0" rIns="0" bIns="0" rtlCol="0" anchor="t">
              <a:spAutoFit/>
            </a:bodyPr>
            <a:lstStyle/>
            <a:p>
              <a:pPr algn="ctr">
                <a:lnSpc>
                  <a:spcPts val="7840"/>
                </a:lnSpc>
              </a:pPr>
              <a:r>
                <a:rPr lang="en-US" sz="4800" u="sng" dirty="0">
                  <a:solidFill>
                    <a:srgbClr val="FFFFFF"/>
                  </a:solidFill>
                  <a:latin typeface="Georgia" panose="02040502050405020303" pitchFamily="18" charset="0"/>
                </a:rPr>
                <a:t>Overview  of Company</a:t>
              </a:r>
            </a:p>
          </p:txBody>
        </p:sp>
        <p:sp>
          <p:nvSpPr>
            <p:cNvPr id="7" name="TextBox 7"/>
            <p:cNvSpPr txBox="1"/>
            <p:nvPr/>
          </p:nvSpPr>
          <p:spPr>
            <a:xfrm>
              <a:off x="-1116290" y="1007683"/>
              <a:ext cx="9592983" cy="7045584"/>
            </a:xfrm>
            <a:prstGeom prst="rect">
              <a:avLst/>
            </a:prstGeom>
          </p:spPr>
          <p:txBody>
            <a:bodyPr wrap="square" lIns="0" tIns="0" rIns="0" bIns="0" rtlCol="0" anchor="t">
              <a:spAutoFit/>
            </a:bodyPr>
            <a:lstStyle/>
            <a:p>
              <a:pPr marL="457200" indent="-457200" algn="ctr">
                <a:lnSpc>
                  <a:spcPts val="4200"/>
                </a:lnSpc>
                <a:spcBef>
                  <a:spcPct val="0"/>
                </a:spcBef>
                <a:buFont typeface="Wingdings" panose="05000000000000000000" pitchFamily="2" charset="2"/>
                <a:buChar char="§"/>
              </a:pPr>
              <a:r>
                <a:rPr lang="en-US" sz="2800" dirty="0" err="1">
                  <a:solidFill>
                    <a:srgbClr val="FFFFFF"/>
                  </a:solidFill>
                  <a:latin typeface="Georgia" panose="02040502050405020303" pitchFamily="18" charset="0"/>
                </a:rPr>
                <a:t>Atliq</a:t>
              </a:r>
              <a:r>
                <a:rPr lang="en-US" sz="2800" dirty="0">
                  <a:solidFill>
                    <a:srgbClr val="FFFFFF"/>
                  </a:solidFill>
                  <a:latin typeface="Georgia" panose="02040502050405020303" pitchFamily="18" charset="0"/>
                </a:rPr>
                <a:t> Hardware is a global player in computer hardware and accessories, operating in 27 countries. </a:t>
              </a:r>
            </a:p>
            <a:p>
              <a:pPr marL="514350" indent="-514350" algn="ctr">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The company manufactures products under three major divisions: </a:t>
              </a:r>
            </a:p>
            <a:p>
              <a:pPr marL="514350" indent="-514350" algn="ctr">
                <a:lnSpc>
                  <a:spcPts val="4200"/>
                </a:lnSpc>
                <a:spcBef>
                  <a:spcPct val="0"/>
                </a:spcBef>
                <a:buFont typeface="+mj-lt"/>
                <a:buAutoNum type="arabicPeriod"/>
              </a:pPr>
              <a:r>
                <a:rPr lang="en-US" sz="2800" dirty="0">
                  <a:solidFill>
                    <a:srgbClr val="FFFFFF"/>
                  </a:solidFill>
                  <a:latin typeface="Georgia" panose="02040502050405020303" pitchFamily="18" charset="0"/>
                </a:rPr>
                <a:t>Peripherals &amp; Accessories</a:t>
              </a:r>
            </a:p>
            <a:p>
              <a:pPr marL="514350" indent="-514350" algn="ctr">
                <a:lnSpc>
                  <a:spcPts val="4200"/>
                </a:lnSpc>
                <a:spcBef>
                  <a:spcPct val="0"/>
                </a:spcBef>
                <a:buFont typeface="+mj-lt"/>
                <a:buAutoNum type="arabicPeriod"/>
              </a:pPr>
              <a:r>
                <a:rPr lang="en-US" sz="2800" dirty="0">
                  <a:solidFill>
                    <a:srgbClr val="FFFFFF"/>
                  </a:solidFill>
                  <a:latin typeface="Georgia" panose="02040502050405020303" pitchFamily="18" charset="0"/>
                </a:rPr>
                <a:t>PC</a:t>
              </a:r>
            </a:p>
            <a:p>
              <a:pPr marL="514350" indent="-514350" algn="ctr">
                <a:lnSpc>
                  <a:spcPts val="4200"/>
                </a:lnSpc>
                <a:spcBef>
                  <a:spcPct val="0"/>
                </a:spcBef>
                <a:buFont typeface="+mj-lt"/>
                <a:buAutoNum type="arabicPeriod"/>
              </a:pPr>
              <a:r>
                <a:rPr lang="en-US" sz="2800" dirty="0">
                  <a:solidFill>
                    <a:srgbClr val="FFFFFF"/>
                  </a:solidFill>
                  <a:latin typeface="Georgia" panose="02040502050405020303" pitchFamily="18" charset="0"/>
                </a:rPr>
                <a:t>Networking &amp; Storage</a:t>
              </a:r>
            </a:p>
            <a:p>
              <a:pPr marL="514350" indent="-514350" algn="ctr">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 </a:t>
              </a:r>
              <a:r>
                <a:rPr lang="en-US" sz="2800" dirty="0" err="1">
                  <a:solidFill>
                    <a:srgbClr val="FFFFFF"/>
                  </a:solidFill>
                  <a:latin typeface="Georgia" panose="02040502050405020303" pitchFamily="18" charset="0"/>
                </a:rPr>
                <a:t>Atliq</a:t>
              </a:r>
              <a:r>
                <a:rPr lang="en-US" sz="2800" dirty="0">
                  <a:solidFill>
                    <a:srgbClr val="FFFFFF"/>
                  </a:solidFill>
                  <a:latin typeface="Georgia" panose="02040502050405020303" pitchFamily="18" charset="0"/>
                </a:rPr>
                <a:t> Hardware utilizes three primary channels/platforms for sales: </a:t>
              </a:r>
            </a:p>
            <a:p>
              <a:pPr marL="514350" indent="-514350" algn="ctr">
                <a:lnSpc>
                  <a:spcPts val="4200"/>
                </a:lnSpc>
                <a:spcBef>
                  <a:spcPct val="0"/>
                </a:spcBef>
                <a:buFont typeface="+mj-lt"/>
                <a:buAutoNum type="arabicPeriod"/>
              </a:pPr>
              <a:r>
                <a:rPr lang="en-US" sz="2800" dirty="0">
                  <a:solidFill>
                    <a:srgbClr val="FFFFFF"/>
                  </a:solidFill>
                  <a:latin typeface="Georgia" panose="02040502050405020303" pitchFamily="18" charset="0"/>
                </a:rPr>
                <a:t>Retailer</a:t>
              </a:r>
            </a:p>
            <a:p>
              <a:pPr marL="514350" indent="-514350" algn="ctr">
                <a:lnSpc>
                  <a:spcPts val="4200"/>
                </a:lnSpc>
                <a:spcBef>
                  <a:spcPct val="0"/>
                </a:spcBef>
                <a:buFont typeface="+mj-lt"/>
                <a:buAutoNum type="arabicPeriod"/>
              </a:pPr>
              <a:r>
                <a:rPr lang="en-US" sz="2800" dirty="0">
                  <a:solidFill>
                    <a:srgbClr val="FFFFFF"/>
                  </a:solidFill>
                  <a:latin typeface="Georgia" panose="02040502050405020303" pitchFamily="18" charset="0"/>
                </a:rPr>
                <a:t>Distributor</a:t>
              </a:r>
            </a:p>
            <a:p>
              <a:pPr marL="514350" indent="-514350" algn="ctr">
                <a:lnSpc>
                  <a:spcPts val="4200"/>
                </a:lnSpc>
                <a:spcBef>
                  <a:spcPct val="0"/>
                </a:spcBef>
                <a:buFont typeface="+mj-lt"/>
                <a:buAutoNum type="arabicPeriod"/>
              </a:pPr>
              <a:r>
                <a:rPr lang="en-US" sz="2800" dirty="0">
                  <a:solidFill>
                    <a:srgbClr val="FFFFFF"/>
                  </a:solidFill>
                  <a:latin typeface="Georgia" panose="02040502050405020303" pitchFamily="18" charset="0"/>
                </a:rPr>
                <a:t>Direct </a:t>
              </a:r>
            </a:p>
          </p:txBody>
        </p:sp>
      </p:grpSp>
      <p:sp>
        <p:nvSpPr>
          <p:cNvPr id="11" name="AutoShape 2">
            <a:extLst>
              <a:ext uri="{FF2B5EF4-FFF2-40B4-BE49-F238E27FC236}">
                <a16:creationId xmlns:a16="http://schemas.microsoft.com/office/drawing/2014/main" id="{6CDF86EE-7A7E-9736-F8FF-40C29BE03F63}"/>
              </a:ext>
            </a:extLst>
          </p:cNvPr>
          <p:cNvSpPr/>
          <p:nvPr/>
        </p:nvSpPr>
        <p:spPr>
          <a:xfrm>
            <a:off x="11339057" y="6351118"/>
            <a:ext cx="6963688" cy="3920973"/>
          </a:xfrm>
          <a:prstGeom prst="rect">
            <a:avLst/>
          </a:prstGeom>
          <a:solidFill>
            <a:srgbClr val="171717"/>
          </a:solidFill>
        </p:spPr>
        <p:txBody>
          <a:bodyPr/>
          <a:lstStyle/>
          <a:p>
            <a:endParaRPr lang="en-IN" dirty="0"/>
          </a:p>
        </p:txBody>
      </p:sp>
      <p:pic>
        <p:nvPicPr>
          <p:cNvPr id="10" name="Picture 9" descr="A map of the world with black and white labels">
            <a:extLst>
              <a:ext uri="{FF2B5EF4-FFF2-40B4-BE49-F238E27FC236}">
                <a16:creationId xmlns:a16="http://schemas.microsoft.com/office/drawing/2014/main" id="{63E33FD2-D57F-FDAA-A031-4023E8217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1" y="54783"/>
            <a:ext cx="10714574" cy="6603776"/>
          </a:xfrm>
          <a:prstGeom prst="rect">
            <a:avLst/>
          </a:prstGeom>
          <a:effectLst>
            <a:innerShdw blurRad="63500" dist="50800" dir="16200000">
              <a:prstClr val="black">
                <a:alpha val="50000"/>
              </a:prstClr>
            </a:innerShdw>
          </a:effectLst>
        </p:spPr>
      </p:pic>
      <p:sp>
        <p:nvSpPr>
          <p:cNvPr id="3" name="AutoShape 3"/>
          <p:cNvSpPr/>
          <p:nvPr/>
        </p:nvSpPr>
        <p:spPr>
          <a:xfrm flipH="1">
            <a:off x="17754600" y="7609483"/>
            <a:ext cx="45719" cy="1142120"/>
          </a:xfrm>
          <a:prstGeom prst="rect">
            <a:avLst/>
          </a:prstGeom>
          <a:solidFill>
            <a:srgbClr val="FFFFFF"/>
          </a:solidFill>
        </p:spPr>
        <p:txBody>
          <a:bodyPr/>
          <a:lstStyle/>
          <a:p>
            <a:endParaRPr lang="en-IN"/>
          </a:p>
        </p:txBody>
      </p:sp>
      <p:sp>
        <p:nvSpPr>
          <p:cNvPr id="13" name="TextBox 7">
            <a:extLst>
              <a:ext uri="{FF2B5EF4-FFF2-40B4-BE49-F238E27FC236}">
                <a16:creationId xmlns:a16="http://schemas.microsoft.com/office/drawing/2014/main" id="{B9A1C125-B508-3ACB-3580-ABB7B4A1C738}"/>
              </a:ext>
            </a:extLst>
          </p:cNvPr>
          <p:cNvSpPr txBox="1"/>
          <p:nvPr/>
        </p:nvSpPr>
        <p:spPr>
          <a:xfrm>
            <a:off x="4773990" y="9018827"/>
            <a:ext cx="13388307" cy="493020"/>
          </a:xfrm>
          <a:prstGeom prst="rect">
            <a:avLst/>
          </a:prstGeom>
        </p:spPr>
        <p:txBody>
          <a:bodyPr wrap="square" lIns="0" tIns="0" rIns="0" bIns="0" rtlCol="0" anchor="t">
            <a:spAutoFit/>
          </a:bodyPr>
          <a:lstStyle/>
          <a:p>
            <a:pPr marL="457200" indent="-457200" algn="ctr">
              <a:lnSpc>
                <a:spcPts val="4200"/>
              </a:lnSpc>
              <a:spcBef>
                <a:spcPct val="0"/>
              </a:spcBef>
              <a:buFont typeface="Wingdings" panose="05000000000000000000" pitchFamily="2" charset="2"/>
              <a:buChar char="§"/>
            </a:pPr>
            <a:r>
              <a:rPr lang="en-US" sz="3000" dirty="0">
                <a:solidFill>
                  <a:srgbClr val="FFFFFF"/>
                </a:solidFill>
                <a:latin typeface="Georgia" panose="02040502050405020303" pitchFamily="18" charset="0"/>
              </a:rPr>
              <a:t>The company's fiscal year spans from September to August annually. </a:t>
            </a:r>
          </a:p>
        </p:txBody>
      </p:sp>
      <p:sp>
        <p:nvSpPr>
          <p:cNvPr id="14" name="Rectangle: Rounded Corners 13">
            <a:extLst>
              <a:ext uri="{FF2B5EF4-FFF2-40B4-BE49-F238E27FC236}">
                <a16:creationId xmlns:a16="http://schemas.microsoft.com/office/drawing/2014/main" id="{251F1373-CFBC-DC95-A5A0-3F0CDB047824}"/>
              </a:ext>
            </a:extLst>
          </p:cNvPr>
          <p:cNvSpPr/>
          <p:nvPr/>
        </p:nvSpPr>
        <p:spPr>
          <a:xfrm>
            <a:off x="9220200" y="6792355"/>
            <a:ext cx="8305799" cy="914400"/>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tx1"/>
                </a:solidFill>
                <a:latin typeface="Georgia" panose="02040502050405020303" pitchFamily="18" charset="0"/>
              </a:rPr>
              <a:t>Global Presence: </a:t>
            </a:r>
            <a:r>
              <a:rPr lang="en-US" sz="2400" u="sng" dirty="0" err="1">
                <a:solidFill>
                  <a:schemeClr val="tx1"/>
                </a:solidFill>
                <a:latin typeface="Georgia" panose="02040502050405020303" pitchFamily="18" charset="0"/>
              </a:rPr>
              <a:t>Atliq</a:t>
            </a:r>
            <a:r>
              <a:rPr lang="en-US" sz="2400" u="sng" dirty="0">
                <a:solidFill>
                  <a:schemeClr val="tx1"/>
                </a:solidFill>
                <a:latin typeface="Georgia" panose="02040502050405020303" pitchFamily="18" charset="0"/>
              </a:rPr>
              <a:t> Hardware's Operational Markets</a:t>
            </a:r>
            <a:endParaRPr lang="en-IN" sz="2400" u="sng" dirty="0">
              <a:solidFill>
                <a:schemeClr val="tx1"/>
              </a:solidFill>
              <a:latin typeface="Georgia" panose="020405020504050203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77130" y="0"/>
            <a:ext cx="9144000" cy="10287000"/>
          </a:xfrm>
          <a:prstGeom prst="rect">
            <a:avLst/>
          </a:prstGeom>
          <a:solidFill>
            <a:srgbClr val="171717"/>
          </a:solidFill>
        </p:spPr>
        <p:txBody>
          <a:bodyPr/>
          <a:lstStyle/>
          <a:p>
            <a:endParaRPr lang="en-IN"/>
          </a:p>
        </p:txBody>
      </p:sp>
      <p:grpSp>
        <p:nvGrpSpPr>
          <p:cNvPr id="4" name="Group 4"/>
          <p:cNvGrpSpPr/>
          <p:nvPr/>
        </p:nvGrpSpPr>
        <p:grpSpPr>
          <a:xfrm>
            <a:off x="9975826" y="2019300"/>
            <a:ext cx="7894478" cy="6426328"/>
            <a:chOff x="-671329" y="-2919794"/>
            <a:chExt cx="10525971" cy="8568436"/>
          </a:xfrm>
        </p:grpSpPr>
        <p:sp>
          <p:nvSpPr>
            <p:cNvPr id="5" name="TextBox 5"/>
            <p:cNvSpPr txBox="1"/>
            <p:nvPr/>
          </p:nvSpPr>
          <p:spPr>
            <a:xfrm>
              <a:off x="0" y="-2919794"/>
              <a:ext cx="8207740" cy="1333699"/>
            </a:xfrm>
            <a:prstGeom prst="rect">
              <a:avLst/>
            </a:prstGeom>
          </p:spPr>
          <p:txBody>
            <a:bodyPr lIns="0" tIns="0" rIns="0" bIns="0" rtlCol="0" anchor="t">
              <a:spAutoFit/>
            </a:bodyPr>
            <a:lstStyle/>
            <a:p>
              <a:pPr algn="ctr">
                <a:lnSpc>
                  <a:spcPts val="7840"/>
                </a:lnSpc>
              </a:pPr>
              <a:r>
                <a:rPr lang="en-US" sz="8000" u="sng" dirty="0">
                  <a:solidFill>
                    <a:srgbClr val="FFFFFF"/>
                  </a:solidFill>
                  <a:latin typeface="Georgia" panose="02040502050405020303" pitchFamily="18" charset="0"/>
                </a:rPr>
                <a:t>About data</a:t>
              </a:r>
            </a:p>
          </p:txBody>
        </p:sp>
        <p:sp>
          <p:nvSpPr>
            <p:cNvPr id="6" name="TextBox 6"/>
            <p:cNvSpPr txBox="1"/>
            <p:nvPr/>
          </p:nvSpPr>
          <p:spPr>
            <a:xfrm>
              <a:off x="-671329" y="-27869"/>
              <a:ext cx="10525971" cy="5676511"/>
            </a:xfrm>
            <a:prstGeom prst="rect">
              <a:avLst/>
            </a:prstGeom>
          </p:spPr>
          <p:txBody>
            <a:bodyPr wrap="square" lIns="0" tIns="0" rIns="0" bIns="0" rtlCol="0" anchor="t">
              <a:spAutoFit/>
            </a:bodyPr>
            <a:lstStyle/>
            <a:p>
              <a:pPr marL="342900" indent="-342900" algn="ctr">
                <a:lnSpc>
                  <a:spcPts val="4200"/>
                </a:lnSpc>
                <a:spcBef>
                  <a:spcPct val="0"/>
                </a:spcBef>
                <a:buFont typeface="Wingdings" panose="05000000000000000000" pitchFamily="2" charset="2"/>
                <a:buChar char="§"/>
              </a:pPr>
              <a:r>
                <a:rPr lang="en-US" sz="2800" dirty="0" err="1">
                  <a:solidFill>
                    <a:srgbClr val="FFFFFF"/>
                  </a:solidFill>
                  <a:latin typeface="Georgia" panose="02040502050405020303" pitchFamily="18" charset="0"/>
                </a:rPr>
                <a:t>Atliq</a:t>
              </a:r>
              <a:r>
                <a:rPr lang="en-US" sz="2800" dirty="0">
                  <a:solidFill>
                    <a:srgbClr val="FFFFFF"/>
                  </a:solidFill>
                  <a:latin typeface="Georgia" panose="02040502050405020303" pitchFamily="18" charset="0"/>
                </a:rPr>
                <a:t> Hardware's data structure comprises four fact tables, namely: sales monthly, manufacturing cost, pre-invoice deductions, and gross price. Additionally, there are two dimension tables, one for customer details and another for product details. </a:t>
              </a:r>
            </a:p>
            <a:p>
              <a:pPr marL="342900" indent="-342900" algn="ctr">
                <a:lnSpc>
                  <a:spcPts val="4200"/>
                </a:lnSpc>
                <a:spcBef>
                  <a:spcPct val="0"/>
                </a:spcBef>
                <a:buFont typeface="Wingdings" panose="05000000000000000000" pitchFamily="2" charset="2"/>
                <a:buChar char="§"/>
              </a:pPr>
              <a:r>
                <a:rPr lang="en-US" sz="2800" dirty="0">
                  <a:solidFill>
                    <a:srgbClr val="FFFFFF"/>
                  </a:solidFill>
                  <a:latin typeface="Georgia" panose="02040502050405020303" pitchFamily="18" charset="0"/>
                </a:rPr>
                <a:t>We have sales data for two fiscal years: 2020 and 2021.</a:t>
              </a:r>
            </a:p>
          </p:txBody>
        </p:sp>
      </p:grpSp>
      <p:sp>
        <p:nvSpPr>
          <p:cNvPr id="8" name="AutoShape 8"/>
          <p:cNvSpPr/>
          <p:nvPr/>
        </p:nvSpPr>
        <p:spPr>
          <a:xfrm>
            <a:off x="17223649" y="8068826"/>
            <a:ext cx="35651" cy="1142120"/>
          </a:xfrm>
          <a:prstGeom prst="rect">
            <a:avLst/>
          </a:prstGeom>
          <a:solidFill>
            <a:srgbClr val="FFFFFF"/>
          </a:solidFill>
        </p:spPr>
        <p:txBody>
          <a:bodyPr/>
          <a:lstStyle/>
          <a:p>
            <a:endParaRPr lang="en-IN"/>
          </a:p>
        </p:txBody>
      </p:sp>
      <p:sp>
        <p:nvSpPr>
          <p:cNvPr id="12" name="AutoShape 2">
            <a:extLst>
              <a:ext uri="{FF2B5EF4-FFF2-40B4-BE49-F238E27FC236}">
                <a16:creationId xmlns:a16="http://schemas.microsoft.com/office/drawing/2014/main" id="{E36FE23A-D057-8F08-9E8F-1D1927DEEED5}"/>
              </a:ext>
            </a:extLst>
          </p:cNvPr>
          <p:cNvSpPr/>
          <p:nvPr/>
        </p:nvSpPr>
        <p:spPr>
          <a:xfrm>
            <a:off x="13252" y="9210946"/>
            <a:ext cx="9359348" cy="1076054"/>
          </a:xfrm>
          <a:prstGeom prst="rect">
            <a:avLst/>
          </a:prstGeom>
          <a:solidFill>
            <a:srgbClr val="171717"/>
          </a:solidFill>
        </p:spPr>
        <p:txBody>
          <a:bodyPr/>
          <a:lstStyle/>
          <a:p>
            <a:endParaRPr lang="en-IN" dirty="0"/>
          </a:p>
        </p:txBody>
      </p:sp>
      <p:sp>
        <p:nvSpPr>
          <p:cNvPr id="14" name="AutoShape 2">
            <a:extLst>
              <a:ext uri="{FF2B5EF4-FFF2-40B4-BE49-F238E27FC236}">
                <a16:creationId xmlns:a16="http://schemas.microsoft.com/office/drawing/2014/main" id="{55B208A5-4B9F-465F-6A27-B48BEC04CE3B}"/>
              </a:ext>
            </a:extLst>
          </p:cNvPr>
          <p:cNvSpPr/>
          <p:nvPr/>
        </p:nvSpPr>
        <p:spPr>
          <a:xfrm>
            <a:off x="-69575" y="0"/>
            <a:ext cx="9359348" cy="867046"/>
          </a:xfrm>
          <a:prstGeom prst="rect">
            <a:avLst/>
          </a:prstGeom>
          <a:solidFill>
            <a:srgbClr val="171717"/>
          </a:solidFill>
        </p:spPr>
        <p:txBody>
          <a:bodyPr/>
          <a:lstStyle/>
          <a:p>
            <a:endParaRPr lang="en-IN" dirty="0"/>
          </a:p>
        </p:txBody>
      </p:sp>
      <p:pic>
        <p:nvPicPr>
          <p:cNvPr id="11" name="Picture 10" descr="A screenshot of a computer">
            <a:extLst>
              <a:ext uri="{FF2B5EF4-FFF2-40B4-BE49-F238E27FC236}">
                <a16:creationId xmlns:a16="http://schemas.microsoft.com/office/drawing/2014/main" id="{D0E8A1E2-6656-2FFC-38FD-7DFBBA1BE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5" y="867046"/>
            <a:ext cx="9525001" cy="8343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4" name="TextBox 4"/>
          <p:cNvSpPr txBox="1"/>
          <p:nvPr/>
        </p:nvSpPr>
        <p:spPr>
          <a:xfrm>
            <a:off x="4153371" y="9324062"/>
            <a:ext cx="4745190" cy="488532"/>
          </a:xfrm>
          <a:prstGeom prst="rect">
            <a:avLst/>
          </a:prstGeom>
        </p:spPr>
        <p:txBody>
          <a:bodyPr lIns="0" tIns="0" rIns="0" bIns="0" rtlCol="0" anchor="t">
            <a:spAutoFit/>
          </a:bodyPr>
          <a:lstStyle/>
          <a:p>
            <a:pPr algn="ctr">
              <a:lnSpc>
                <a:spcPts val="3840"/>
              </a:lnSpc>
            </a:pPr>
            <a:r>
              <a:rPr lang="en-US" sz="3200" dirty="0">
                <a:solidFill>
                  <a:srgbClr val="FFFFFF"/>
                </a:solidFill>
                <a:latin typeface="Georgia" panose="02040502050405020303" pitchFamily="18" charset="0"/>
              </a:rPr>
              <a:t>Tools Stack</a:t>
            </a:r>
          </a:p>
        </p:txBody>
      </p:sp>
      <p:sp>
        <p:nvSpPr>
          <p:cNvPr id="8" name="TextBox 8"/>
          <p:cNvSpPr txBox="1"/>
          <p:nvPr/>
        </p:nvSpPr>
        <p:spPr>
          <a:xfrm>
            <a:off x="-591819" y="3169195"/>
            <a:ext cx="4745190" cy="488532"/>
          </a:xfrm>
          <a:prstGeom prst="rect">
            <a:avLst/>
          </a:prstGeom>
        </p:spPr>
        <p:txBody>
          <a:bodyPr lIns="0" tIns="0" rIns="0" bIns="0" rtlCol="0" anchor="t">
            <a:spAutoFit/>
          </a:bodyPr>
          <a:lstStyle/>
          <a:p>
            <a:pPr algn="ctr">
              <a:lnSpc>
                <a:spcPts val="3840"/>
              </a:lnSpc>
            </a:pPr>
            <a:r>
              <a:rPr lang="en-US" sz="3200" dirty="0">
                <a:solidFill>
                  <a:srgbClr val="FFFFFF"/>
                </a:solidFill>
                <a:latin typeface="Georgia" panose="02040502050405020303" pitchFamily="18" charset="0"/>
              </a:rPr>
              <a:t>Ad-hoc Requests</a:t>
            </a:r>
          </a:p>
        </p:txBody>
      </p:sp>
      <p:sp>
        <p:nvSpPr>
          <p:cNvPr id="15" name="TextBox 2">
            <a:extLst>
              <a:ext uri="{FF2B5EF4-FFF2-40B4-BE49-F238E27FC236}">
                <a16:creationId xmlns:a16="http://schemas.microsoft.com/office/drawing/2014/main" id="{76C4BC15-C7C3-ABF3-876F-B66A5509479D}"/>
              </a:ext>
            </a:extLst>
          </p:cNvPr>
          <p:cNvSpPr txBox="1"/>
          <p:nvPr/>
        </p:nvSpPr>
        <p:spPr>
          <a:xfrm>
            <a:off x="2171700" y="314045"/>
            <a:ext cx="13944600" cy="1003929"/>
          </a:xfrm>
          <a:prstGeom prst="rect">
            <a:avLst/>
          </a:prstGeom>
        </p:spPr>
        <p:txBody>
          <a:bodyPr wrap="square" lIns="0" tIns="0" rIns="0" bIns="0" rtlCol="0" anchor="t">
            <a:spAutoFit/>
          </a:bodyPr>
          <a:lstStyle/>
          <a:p>
            <a:pPr algn="ctr">
              <a:lnSpc>
                <a:spcPts val="7840"/>
              </a:lnSpc>
            </a:pPr>
            <a:r>
              <a:rPr lang="en-US" sz="6600" u="sng" dirty="0">
                <a:solidFill>
                  <a:srgbClr val="FFFFFF"/>
                </a:solidFill>
                <a:latin typeface="Georgia" panose="02040502050405020303" pitchFamily="18" charset="0"/>
              </a:rPr>
              <a:t>Ad-hoc Requests and  Tools</a:t>
            </a:r>
          </a:p>
        </p:txBody>
      </p:sp>
      <p:pic>
        <p:nvPicPr>
          <p:cNvPr id="17" name="Picture 16" descr="A white paper with black text">
            <a:extLst>
              <a:ext uri="{FF2B5EF4-FFF2-40B4-BE49-F238E27FC236}">
                <a16:creationId xmlns:a16="http://schemas.microsoft.com/office/drawing/2014/main" id="{65CF1E99-E2C7-3681-8DD4-B08BEF9EB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842" y="1596123"/>
            <a:ext cx="6418957" cy="7234191"/>
          </a:xfrm>
          <a:prstGeom prst="rect">
            <a:avLst/>
          </a:prstGeom>
        </p:spPr>
      </p:pic>
      <p:pic>
        <p:nvPicPr>
          <p:cNvPr id="19" name="Picture 18" descr="A paper with text on it">
            <a:extLst>
              <a:ext uri="{FF2B5EF4-FFF2-40B4-BE49-F238E27FC236}">
                <a16:creationId xmlns:a16="http://schemas.microsoft.com/office/drawing/2014/main" id="{092C2204-09C5-8EE5-A6FE-F4F42F3BE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0" y="1578302"/>
            <a:ext cx="6026541" cy="7234191"/>
          </a:xfrm>
          <a:prstGeom prst="rect">
            <a:avLst/>
          </a:prstGeom>
        </p:spPr>
      </p:pic>
      <p:pic>
        <p:nvPicPr>
          <p:cNvPr id="21" name="Picture 20" descr="A logo with a dolphin">
            <a:extLst>
              <a:ext uri="{FF2B5EF4-FFF2-40B4-BE49-F238E27FC236}">
                <a16:creationId xmlns:a16="http://schemas.microsoft.com/office/drawing/2014/main" id="{167E1060-EC69-B3DF-F128-32A8CB4D50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4237" y="8913708"/>
            <a:ext cx="1445023" cy="1323997"/>
          </a:xfrm>
          <a:prstGeom prst="rect">
            <a:avLst/>
          </a:prstGeom>
        </p:spPr>
      </p:pic>
      <p:pic>
        <p:nvPicPr>
          <p:cNvPr id="23" name="Picture 22" descr="A yellow background with black and black logo">
            <a:extLst>
              <a:ext uri="{FF2B5EF4-FFF2-40B4-BE49-F238E27FC236}">
                <a16:creationId xmlns:a16="http://schemas.microsoft.com/office/drawing/2014/main" id="{F905779B-DA0D-5484-D4FE-09C756A9F8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87200" y="9115724"/>
            <a:ext cx="1231763" cy="985465"/>
          </a:xfrm>
          <a:prstGeom prst="rect">
            <a:avLst/>
          </a:prstGeom>
        </p:spPr>
      </p:pic>
      <p:sp>
        <p:nvSpPr>
          <p:cNvPr id="24" name="TextBox 23">
            <a:extLst>
              <a:ext uri="{FF2B5EF4-FFF2-40B4-BE49-F238E27FC236}">
                <a16:creationId xmlns:a16="http://schemas.microsoft.com/office/drawing/2014/main" id="{B4B51FA0-3BD3-0B2A-3E0E-9E1D33E5F569}"/>
              </a:ext>
            </a:extLst>
          </p:cNvPr>
          <p:cNvSpPr txBox="1"/>
          <p:nvPr/>
        </p:nvSpPr>
        <p:spPr>
          <a:xfrm>
            <a:off x="11037100" y="9324062"/>
            <a:ext cx="454421" cy="707886"/>
          </a:xfrm>
          <a:prstGeom prst="rect">
            <a:avLst/>
          </a:prstGeom>
          <a:noFill/>
        </p:spPr>
        <p:txBody>
          <a:bodyPr wrap="square" rtlCol="0">
            <a:spAutoFit/>
          </a:bodyPr>
          <a:lstStyle/>
          <a:p>
            <a:r>
              <a:rPr lang="en-US" sz="4000" dirty="0">
                <a:solidFill>
                  <a:schemeClr val="bg1"/>
                </a:solidFill>
              </a:rPr>
              <a:t>&amp;</a:t>
            </a:r>
            <a:endParaRPr lang="en-IN" sz="4000" dirty="0">
              <a:solidFill>
                <a:schemeClr val="bg1"/>
              </a:solidFill>
            </a:endParaRPr>
          </a:p>
        </p:txBody>
      </p:sp>
      <p:pic>
        <p:nvPicPr>
          <p:cNvPr id="5" name="Graphic 4" descr="Back with solid fill">
            <a:extLst>
              <a:ext uri="{FF2B5EF4-FFF2-40B4-BE49-F238E27FC236}">
                <a16:creationId xmlns:a16="http://schemas.microsoft.com/office/drawing/2014/main" id="{8B958ABB-1480-D9E3-1C5C-A0BE4E2FBC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6135">
            <a:off x="3439532" y="2891542"/>
            <a:ext cx="1161703" cy="914400"/>
          </a:xfrm>
          <a:prstGeom prst="rect">
            <a:avLst/>
          </a:prstGeom>
        </p:spPr>
      </p:pic>
      <p:pic>
        <p:nvPicPr>
          <p:cNvPr id="9" name="Graphic 8" descr="Back with solid fill">
            <a:extLst>
              <a:ext uri="{FF2B5EF4-FFF2-40B4-BE49-F238E27FC236}">
                <a16:creationId xmlns:a16="http://schemas.microsoft.com/office/drawing/2014/main" id="{E56D1852-529B-4D9F-9E39-1BA9DC085B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65790">
            <a:off x="7744183" y="9015628"/>
            <a:ext cx="1319550" cy="91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2039" y="6591300"/>
            <a:ext cx="14791989" cy="41152"/>
          </a:xfrm>
          <a:prstGeom prst="rect">
            <a:avLst/>
          </a:prstGeom>
          <a:solidFill>
            <a:srgbClr val="171717"/>
          </a:solidFill>
        </p:spPr>
        <p:txBody>
          <a:bodyPr/>
          <a:lstStyle/>
          <a:p>
            <a:endParaRPr lang="en-IN"/>
          </a:p>
        </p:txBody>
      </p:sp>
      <p:grpSp>
        <p:nvGrpSpPr>
          <p:cNvPr id="5" name="Group 5"/>
          <p:cNvGrpSpPr>
            <a:grpSpLocks noChangeAspect="1"/>
          </p:cNvGrpSpPr>
          <p:nvPr/>
        </p:nvGrpSpPr>
        <p:grpSpPr>
          <a:xfrm>
            <a:off x="9380801" y="6436177"/>
            <a:ext cx="351397" cy="351397"/>
            <a:chOff x="6705600" y="1371600"/>
            <a:chExt cx="10972800" cy="10972800"/>
          </a:xfrm>
        </p:grpSpPr>
        <p:sp>
          <p:nvSpPr>
            <p:cNvPr id="6" name="Freeform 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grpSp>
        <p:nvGrpSpPr>
          <p:cNvPr id="7" name="Group 7"/>
          <p:cNvGrpSpPr>
            <a:grpSpLocks noChangeAspect="1"/>
          </p:cNvGrpSpPr>
          <p:nvPr/>
        </p:nvGrpSpPr>
        <p:grpSpPr>
          <a:xfrm>
            <a:off x="16147898" y="6451124"/>
            <a:ext cx="351397" cy="351397"/>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dirty="0"/>
            </a:p>
          </p:txBody>
        </p:sp>
      </p:grpSp>
      <p:sp>
        <p:nvSpPr>
          <p:cNvPr id="9" name="Freeform 9"/>
          <p:cNvSpPr/>
          <p:nvPr/>
        </p:nvSpPr>
        <p:spPr>
          <a:xfrm>
            <a:off x="-234463" y="0"/>
            <a:ext cx="2265183" cy="10287000"/>
          </a:xfrm>
          <a:custGeom>
            <a:avLst/>
            <a:gdLst/>
            <a:ahLst/>
            <a:cxnLst/>
            <a:rect l="l" t="t" r="r" b="b"/>
            <a:pathLst>
              <a:path w="2265183" h="10287000">
                <a:moveTo>
                  <a:pt x="0" y="0"/>
                </a:moveTo>
                <a:lnTo>
                  <a:pt x="2265184" y="0"/>
                </a:lnTo>
                <a:lnTo>
                  <a:pt x="2265184" y="10287000"/>
                </a:lnTo>
                <a:lnTo>
                  <a:pt x="0" y="10287000"/>
                </a:lnTo>
                <a:lnTo>
                  <a:pt x="0" y="0"/>
                </a:lnTo>
                <a:close/>
              </a:path>
            </a:pathLst>
          </a:custGeom>
          <a:blipFill>
            <a:blip r:embed="rId2"/>
            <a:stretch>
              <a:fillRect l="-68162" r="-513466"/>
            </a:stretch>
          </a:blipFill>
        </p:spPr>
        <p:txBody>
          <a:bodyPr/>
          <a:lstStyle/>
          <a:p>
            <a:endParaRPr lang="en-IN"/>
          </a:p>
        </p:txBody>
      </p:sp>
      <p:sp>
        <p:nvSpPr>
          <p:cNvPr id="10" name="TextBox 10"/>
          <p:cNvSpPr txBox="1"/>
          <p:nvPr/>
        </p:nvSpPr>
        <p:spPr>
          <a:xfrm>
            <a:off x="4112469" y="3330948"/>
            <a:ext cx="12211128" cy="3021596"/>
          </a:xfrm>
          <a:prstGeom prst="rect">
            <a:avLst/>
          </a:prstGeom>
        </p:spPr>
        <p:txBody>
          <a:bodyPr wrap="square" lIns="0" tIns="0" rIns="0" bIns="0" rtlCol="0" anchor="t">
            <a:spAutoFit/>
          </a:bodyPr>
          <a:lstStyle/>
          <a:p>
            <a:pPr algn="ctr">
              <a:lnSpc>
                <a:spcPts val="7840"/>
              </a:lnSpc>
            </a:pPr>
            <a:r>
              <a:rPr lang="en-US" sz="8000" dirty="0">
                <a:solidFill>
                  <a:srgbClr val="171717"/>
                </a:solidFill>
                <a:latin typeface="Georgia" panose="02040502050405020303" pitchFamily="18" charset="0"/>
              </a:rPr>
              <a:t>Ad-hoc Requests Findings: Results, Visualizations, and Insights</a:t>
            </a:r>
          </a:p>
        </p:txBody>
      </p:sp>
      <p:grpSp>
        <p:nvGrpSpPr>
          <p:cNvPr id="22" name="Group 5">
            <a:extLst>
              <a:ext uri="{FF2B5EF4-FFF2-40B4-BE49-F238E27FC236}">
                <a16:creationId xmlns:a16="http://schemas.microsoft.com/office/drawing/2014/main" id="{3855FF97-6D8F-854B-96F0-D23AB5040ABD}"/>
              </a:ext>
            </a:extLst>
          </p:cNvPr>
          <p:cNvGrpSpPr>
            <a:grpSpLocks noChangeAspect="1"/>
          </p:cNvGrpSpPr>
          <p:nvPr/>
        </p:nvGrpSpPr>
        <p:grpSpPr>
          <a:xfrm>
            <a:off x="11117036" y="6451124"/>
            <a:ext cx="351397" cy="351397"/>
            <a:chOff x="6705600" y="1371600"/>
            <a:chExt cx="10972800" cy="10972800"/>
          </a:xfrm>
        </p:grpSpPr>
        <p:sp>
          <p:nvSpPr>
            <p:cNvPr id="23" name="Freeform 6">
              <a:extLst>
                <a:ext uri="{FF2B5EF4-FFF2-40B4-BE49-F238E27FC236}">
                  <a16:creationId xmlns:a16="http://schemas.microsoft.com/office/drawing/2014/main" id="{08FFA278-4EC9-C9E1-F750-9EB74982230C}"/>
                </a:ext>
              </a:extLst>
            </p:cNvPr>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grpSp>
        <p:nvGrpSpPr>
          <p:cNvPr id="24" name="Group 5">
            <a:extLst>
              <a:ext uri="{FF2B5EF4-FFF2-40B4-BE49-F238E27FC236}">
                <a16:creationId xmlns:a16="http://schemas.microsoft.com/office/drawing/2014/main" id="{97162BDF-8A86-7734-2C5C-F0B79BAAB83A}"/>
              </a:ext>
            </a:extLst>
          </p:cNvPr>
          <p:cNvGrpSpPr>
            <a:grpSpLocks noChangeAspect="1"/>
          </p:cNvGrpSpPr>
          <p:nvPr/>
        </p:nvGrpSpPr>
        <p:grpSpPr>
          <a:xfrm>
            <a:off x="12889587" y="6420174"/>
            <a:ext cx="351397" cy="351397"/>
            <a:chOff x="6705600" y="1371600"/>
            <a:chExt cx="10972800" cy="10972800"/>
          </a:xfrm>
        </p:grpSpPr>
        <p:sp>
          <p:nvSpPr>
            <p:cNvPr id="25" name="Freeform 6">
              <a:extLst>
                <a:ext uri="{FF2B5EF4-FFF2-40B4-BE49-F238E27FC236}">
                  <a16:creationId xmlns:a16="http://schemas.microsoft.com/office/drawing/2014/main" id="{531EADF1-3974-D14D-02B2-1B4C5577AD10}"/>
                </a:ext>
              </a:extLst>
            </p:cNvPr>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grpSp>
        <p:nvGrpSpPr>
          <p:cNvPr id="26" name="Group 5">
            <a:extLst>
              <a:ext uri="{FF2B5EF4-FFF2-40B4-BE49-F238E27FC236}">
                <a16:creationId xmlns:a16="http://schemas.microsoft.com/office/drawing/2014/main" id="{D29A4650-99F5-B2B1-DBC6-D23D600FFC4F}"/>
              </a:ext>
            </a:extLst>
          </p:cNvPr>
          <p:cNvGrpSpPr>
            <a:grpSpLocks noChangeAspect="1"/>
          </p:cNvGrpSpPr>
          <p:nvPr/>
        </p:nvGrpSpPr>
        <p:grpSpPr>
          <a:xfrm>
            <a:off x="14415855" y="6446171"/>
            <a:ext cx="351397" cy="351397"/>
            <a:chOff x="6705600" y="1371600"/>
            <a:chExt cx="10972800" cy="10972800"/>
          </a:xfrm>
        </p:grpSpPr>
        <p:sp>
          <p:nvSpPr>
            <p:cNvPr id="27" name="Freeform 6">
              <a:extLst>
                <a:ext uri="{FF2B5EF4-FFF2-40B4-BE49-F238E27FC236}">
                  <a16:creationId xmlns:a16="http://schemas.microsoft.com/office/drawing/2014/main" id="{4D60DC8D-B773-4AC0-20CC-093513E2692E}"/>
                </a:ext>
              </a:extLst>
            </p:cNvPr>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grpSp>
        <p:nvGrpSpPr>
          <p:cNvPr id="32" name="Group 3">
            <a:extLst>
              <a:ext uri="{FF2B5EF4-FFF2-40B4-BE49-F238E27FC236}">
                <a16:creationId xmlns:a16="http://schemas.microsoft.com/office/drawing/2014/main" id="{871F028D-39D6-3BDF-FD36-EC4CAD1FB7E6}"/>
              </a:ext>
            </a:extLst>
          </p:cNvPr>
          <p:cNvGrpSpPr>
            <a:grpSpLocks noChangeAspect="1"/>
          </p:cNvGrpSpPr>
          <p:nvPr/>
        </p:nvGrpSpPr>
        <p:grpSpPr>
          <a:xfrm>
            <a:off x="4351885" y="6470518"/>
            <a:ext cx="351397" cy="351397"/>
            <a:chOff x="6705600" y="1371600"/>
            <a:chExt cx="10972800" cy="10972800"/>
          </a:xfrm>
        </p:grpSpPr>
        <p:sp>
          <p:nvSpPr>
            <p:cNvPr id="33" name="Freeform 4">
              <a:extLst>
                <a:ext uri="{FF2B5EF4-FFF2-40B4-BE49-F238E27FC236}">
                  <a16:creationId xmlns:a16="http://schemas.microsoft.com/office/drawing/2014/main" id="{D7BCA516-7BC1-8F7E-E7A9-E6CB5734B31F}"/>
                </a:ext>
              </a:extLst>
            </p:cNvPr>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grpSp>
        <p:nvGrpSpPr>
          <p:cNvPr id="34" name="Group 3">
            <a:extLst>
              <a:ext uri="{FF2B5EF4-FFF2-40B4-BE49-F238E27FC236}">
                <a16:creationId xmlns:a16="http://schemas.microsoft.com/office/drawing/2014/main" id="{9D4D47ED-C31D-0B23-F003-FAE78DD947CD}"/>
              </a:ext>
            </a:extLst>
          </p:cNvPr>
          <p:cNvGrpSpPr>
            <a:grpSpLocks noChangeAspect="1"/>
          </p:cNvGrpSpPr>
          <p:nvPr/>
        </p:nvGrpSpPr>
        <p:grpSpPr>
          <a:xfrm>
            <a:off x="6004631" y="6428852"/>
            <a:ext cx="351397" cy="351397"/>
            <a:chOff x="6705600" y="1371600"/>
            <a:chExt cx="10972800" cy="10972800"/>
          </a:xfrm>
        </p:grpSpPr>
        <p:sp>
          <p:nvSpPr>
            <p:cNvPr id="35" name="Freeform 4">
              <a:extLst>
                <a:ext uri="{FF2B5EF4-FFF2-40B4-BE49-F238E27FC236}">
                  <a16:creationId xmlns:a16="http://schemas.microsoft.com/office/drawing/2014/main" id="{C33A980A-43E7-3532-ED10-86663A793F96}"/>
                </a:ext>
              </a:extLst>
            </p:cNvPr>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grpSp>
        <p:nvGrpSpPr>
          <p:cNvPr id="36" name="Group 3">
            <a:extLst>
              <a:ext uri="{FF2B5EF4-FFF2-40B4-BE49-F238E27FC236}">
                <a16:creationId xmlns:a16="http://schemas.microsoft.com/office/drawing/2014/main" id="{11C8A898-3504-B4E3-E858-A77E48D30835}"/>
              </a:ext>
            </a:extLst>
          </p:cNvPr>
          <p:cNvGrpSpPr>
            <a:grpSpLocks noChangeAspect="1"/>
          </p:cNvGrpSpPr>
          <p:nvPr/>
        </p:nvGrpSpPr>
        <p:grpSpPr>
          <a:xfrm>
            <a:off x="7657006" y="6451124"/>
            <a:ext cx="351397" cy="351397"/>
            <a:chOff x="6705600" y="1371600"/>
            <a:chExt cx="10972800" cy="10972800"/>
          </a:xfrm>
        </p:grpSpPr>
        <p:sp>
          <p:nvSpPr>
            <p:cNvPr id="37" name="Freeform 4">
              <a:extLst>
                <a:ext uri="{FF2B5EF4-FFF2-40B4-BE49-F238E27FC236}">
                  <a16:creationId xmlns:a16="http://schemas.microsoft.com/office/drawing/2014/main" id="{7BE0B1FD-A732-4337-475F-29FCF719F920}"/>
                </a:ext>
              </a:extLst>
            </p:cNvPr>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txBody>
            <a:bodyPr/>
            <a:lstStyle/>
            <a:p>
              <a:endParaRPr lang="en-IN"/>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6" name="AutoShape 6"/>
          <p:cNvSpPr/>
          <p:nvPr/>
        </p:nvSpPr>
        <p:spPr>
          <a:xfrm>
            <a:off x="10420272" y="0"/>
            <a:ext cx="7867728" cy="10287000"/>
          </a:xfrm>
          <a:prstGeom prst="rect">
            <a:avLst/>
          </a:prstGeom>
          <a:solidFill>
            <a:srgbClr val="FFFFFF">
              <a:alpha val="4706"/>
            </a:srgbClr>
          </a:solidFill>
        </p:spPr>
        <p:txBody>
          <a:bodyPr/>
          <a:lstStyle/>
          <a:p>
            <a:endParaRPr lang="en-IN" dirty="0"/>
          </a:p>
        </p:txBody>
      </p:sp>
      <p:grpSp>
        <p:nvGrpSpPr>
          <p:cNvPr id="8" name="Group 8"/>
          <p:cNvGrpSpPr/>
          <p:nvPr/>
        </p:nvGrpSpPr>
        <p:grpSpPr>
          <a:xfrm>
            <a:off x="352308" y="98898"/>
            <a:ext cx="17935692" cy="964293"/>
            <a:chOff x="-508000" y="-41233"/>
            <a:chExt cx="23914256" cy="1285724"/>
          </a:xfrm>
        </p:grpSpPr>
        <p:sp>
          <p:nvSpPr>
            <p:cNvPr id="9" name="TextBox 9"/>
            <p:cNvSpPr txBox="1"/>
            <p:nvPr/>
          </p:nvSpPr>
          <p:spPr>
            <a:xfrm>
              <a:off x="-508000" y="-41233"/>
              <a:ext cx="6878496" cy="651289"/>
            </a:xfrm>
            <a:prstGeom prst="rect">
              <a:avLst/>
            </a:prstGeom>
          </p:spPr>
          <p:txBody>
            <a:bodyPr lIns="0" tIns="0" rIns="0" bIns="0" rtlCol="0" anchor="t">
              <a:spAutoFit/>
            </a:bodyPr>
            <a:lstStyle/>
            <a:p>
              <a:pPr>
                <a:lnSpc>
                  <a:spcPts val="3839"/>
                </a:lnSpc>
              </a:pPr>
              <a:r>
                <a:rPr lang="en-US" sz="3199" dirty="0">
                  <a:solidFill>
                    <a:srgbClr val="FFC000"/>
                  </a:solidFill>
                  <a:latin typeface="Georgia" panose="02040502050405020303" pitchFamily="18" charset="0"/>
                </a:rPr>
                <a:t>Request 1:</a:t>
              </a:r>
            </a:p>
          </p:txBody>
        </p:sp>
        <p:sp>
          <p:nvSpPr>
            <p:cNvPr id="10" name="TextBox 10"/>
            <p:cNvSpPr txBox="1"/>
            <p:nvPr/>
          </p:nvSpPr>
          <p:spPr>
            <a:xfrm>
              <a:off x="-508000" y="587131"/>
              <a:ext cx="23914256" cy="657360"/>
            </a:xfrm>
            <a:prstGeom prst="rect">
              <a:avLst/>
            </a:prstGeom>
          </p:spPr>
          <p:txBody>
            <a:bodyPr wrap="square" lIns="0" tIns="0" rIns="0" bIns="0" rtlCol="0" anchor="t">
              <a:spAutoFit/>
            </a:bodyPr>
            <a:lstStyle/>
            <a:p>
              <a:pPr>
                <a:lnSpc>
                  <a:spcPts val="4200"/>
                </a:lnSpc>
                <a:spcBef>
                  <a:spcPct val="0"/>
                </a:spcBef>
              </a:pPr>
              <a:r>
                <a:rPr lang="en-US" sz="3000" dirty="0">
                  <a:solidFill>
                    <a:srgbClr val="FFFFFF"/>
                  </a:solidFill>
                  <a:latin typeface="Georgia" panose="02040502050405020303" pitchFamily="18" charset="0"/>
                </a:rPr>
                <a:t>Provide the list of markets in which customer "</a:t>
              </a:r>
              <a:r>
                <a:rPr lang="en-US" sz="3000" dirty="0" err="1">
                  <a:solidFill>
                    <a:srgbClr val="FFFFFF"/>
                  </a:solidFill>
                  <a:latin typeface="Georgia" panose="02040502050405020303" pitchFamily="18" charset="0"/>
                </a:rPr>
                <a:t>Atliq</a:t>
              </a:r>
              <a:r>
                <a:rPr lang="en-US" sz="3000" dirty="0">
                  <a:solidFill>
                    <a:srgbClr val="FFFFFF"/>
                  </a:solidFill>
                  <a:latin typeface="Georgia" panose="02040502050405020303" pitchFamily="18" charset="0"/>
                </a:rPr>
                <a:t> Exclusive" operates its business in the APAC region.</a:t>
              </a:r>
            </a:p>
          </p:txBody>
        </p:sp>
      </p:grpSp>
      <p:sp>
        <p:nvSpPr>
          <p:cNvPr id="19" name="AutoShape 19"/>
          <p:cNvSpPr/>
          <p:nvPr/>
        </p:nvSpPr>
        <p:spPr>
          <a:xfrm>
            <a:off x="17602200" y="8039100"/>
            <a:ext cx="35651" cy="1142120"/>
          </a:xfrm>
          <a:prstGeom prst="rect">
            <a:avLst/>
          </a:prstGeom>
          <a:solidFill>
            <a:srgbClr val="FFFFFF"/>
          </a:solidFill>
        </p:spPr>
        <p:txBody>
          <a:bodyPr/>
          <a:lstStyle/>
          <a:p>
            <a:endParaRPr lang="en-IN"/>
          </a:p>
        </p:txBody>
      </p:sp>
      <p:pic>
        <p:nvPicPr>
          <p:cNvPr id="21" name="Picture 20" descr="A white background with text">
            <a:extLst>
              <a:ext uri="{FF2B5EF4-FFF2-40B4-BE49-F238E27FC236}">
                <a16:creationId xmlns:a16="http://schemas.microsoft.com/office/drawing/2014/main" id="{8F813388-9907-906C-B62C-35C45655E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219" y="2840857"/>
            <a:ext cx="6934200" cy="3220770"/>
          </a:xfrm>
          <a:prstGeom prst="rect">
            <a:avLst/>
          </a:prstGeom>
          <a:effectLst>
            <a:outerShdw blurRad="254000" dist="38100" sx="101000" sy="101000" algn="tl" rotWithShape="0">
              <a:srgbClr val="FFC000">
                <a:alpha val="40000"/>
              </a:srgbClr>
            </a:outerShdw>
          </a:effectLst>
        </p:spPr>
      </p:pic>
      <p:pic>
        <p:nvPicPr>
          <p:cNvPr id="23" name="Picture 22" descr="A screenshot of a computer&#10;&#10;Description automatically generated">
            <a:extLst>
              <a:ext uri="{FF2B5EF4-FFF2-40B4-BE49-F238E27FC236}">
                <a16:creationId xmlns:a16="http://schemas.microsoft.com/office/drawing/2014/main" id="{E476863F-EA63-B69A-8A8E-BF190E44C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2681444"/>
            <a:ext cx="2852170" cy="3774349"/>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6350" stA="50000" endA="300" endPos="55500" dist="101600" dir="5400000" sy="-100000" algn="bl" rotWithShape="0"/>
          </a:effectLst>
        </p:spPr>
      </p:pic>
      <p:sp>
        <p:nvSpPr>
          <p:cNvPr id="24" name="TextBox 14">
            <a:extLst>
              <a:ext uri="{FF2B5EF4-FFF2-40B4-BE49-F238E27FC236}">
                <a16:creationId xmlns:a16="http://schemas.microsoft.com/office/drawing/2014/main" id="{7338C970-3C5A-5FCF-8D4A-B1DF6B3103E1}"/>
              </a:ext>
            </a:extLst>
          </p:cNvPr>
          <p:cNvSpPr txBox="1"/>
          <p:nvPr/>
        </p:nvSpPr>
        <p:spPr>
          <a:xfrm>
            <a:off x="2708857" y="6490264"/>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Query</a:t>
            </a:r>
          </a:p>
        </p:txBody>
      </p:sp>
      <p:sp>
        <p:nvSpPr>
          <p:cNvPr id="25" name="TextBox 14">
            <a:extLst>
              <a:ext uri="{FF2B5EF4-FFF2-40B4-BE49-F238E27FC236}">
                <a16:creationId xmlns:a16="http://schemas.microsoft.com/office/drawing/2014/main" id="{A6EB3A43-E458-8BBE-BA99-A84C615D9E25}"/>
              </a:ext>
            </a:extLst>
          </p:cNvPr>
          <p:cNvSpPr txBox="1"/>
          <p:nvPr/>
        </p:nvSpPr>
        <p:spPr>
          <a:xfrm>
            <a:off x="12100428" y="6734497"/>
            <a:ext cx="5158872" cy="488467"/>
          </a:xfrm>
          <a:prstGeom prst="rect">
            <a:avLst/>
          </a:prstGeom>
        </p:spPr>
        <p:txBody>
          <a:bodyPr lIns="0" tIns="0" rIns="0" bIns="0" rtlCol="0" anchor="t">
            <a:spAutoFit/>
          </a:bodyPr>
          <a:lstStyle/>
          <a:p>
            <a:pPr algn="ctr">
              <a:lnSpc>
                <a:spcPts val="3839"/>
              </a:lnSpc>
            </a:pPr>
            <a:r>
              <a:rPr lang="en-US" sz="3199" u="sng" dirty="0">
                <a:solidFill>
                  <a:srgbClr val="FFC000"/>
                </a:solidFill>
                <a:latin typeface="Georgia" panose="02040502050405020303" pitchFamily="18" charset="0"/>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1171</TotalTime>
  <Words>1341</Words>
  <Application>Microsoft Office PowerPoint</Application>
  <PresentationFormat>Custom</PresentationFormat>
  <Paragraphs>131</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Arial</vt:lpstr>
      <vt:lpstr>Wingdings</vt:lpstr>
      <vt:lpstr>Georgia</vt:lpstr>
      <vt:lpstr>HK Grotesk Bold</vt:lpstr>
      <vt:lpstr>HK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Corporate Business Proposal Presentation</dc:title>
  <dc:creator>sayan maitra</dc:creator>
  <cp:lastModifiedBy>Sayan Maitra</cp:lastModifiedBy>
  <cp:revision>12</cp:revision>
  <dcterms:created xsi:type="dcterms:W3CDTF">2006-08-16T00:00:00Z</dcterms:created>
  <dcterms:modified xsi:type="dcterms:W3CDTF">2023-12-05T12:06:13Z</dcterms:modified>
  <dc:identifier>DAF0f1-LgHQ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2023-11-18T18:14:43Z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d6efa517-97b7-494f-8e29-ef9c16d328f8</vt:lpwstr>
  </property>
  <property fmtid="{D5CDD505-2E9C-101B-9397-08002B2CF9AE}" pid="7" name="MSIP_Label_defa4170-0d19-0005-0004-bc88714345d2_ActionId">
    <vt:lpwstr>4a420d28-dcd4-484b-80aa-8afb3df298a0</vt:lpwstr>
  </property>
  <property fmtid="{D5CDD505-2E9C-101B-9397-08002B2CF9AE}" pid="8" name="MSIP_Label_defa4170-0d19-0005-0004-bc88714345d2_ContentBits">
    <vt:lpwstr>0</vt:lpwstr>
  </property>
</Properties>
</file>